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.xml" ContentType="application/vnd.openxmlformats-officedocument.presentationml.notesSlide+xml"/>
  <Override PartName="/ppt/tags/tag97.xml" ContentType="application/vnd.openxmlformats-officedocument.presentationml.tags+xml"/>
  <Override PartName="/ppt/notesSlides/notesSlide2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5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6.xml" ContentType="application/vnd.openxmlformats-officedocument.presentationml.notesSlide+xml"/>
  <Override PartName="/ppt/tags/tag125.xml" ContentType="application/vnd.openxmlformats-officedocument.presentationml.tags+xml"/>
  <Override PartName="/ppt/notesSlides/notesSlide7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5"/>
  </p:sldMasterIdLst>
  <p:notesMasterIdLst>
    <p:notesMasterId r:id="rId19"/>
  </p:notesMasterIdLst>
  <p:handoutMasterIdLst>
    <p:handoutMasterId r:id="rId20"/>
  </p:handoutMasterIdLst>
  <p:sldIdLst>
    <p:sldId id="420" r:id="rId6"/>
    <p:sldId id="309" r:id="rId7"/>
    <p:sldId id="266" r:id="rId8"/>
    <p:sldId id="385" r:id="rId9"/>
    <p:sldId id="360" r:id="rId10"/>
    <p:sldId id="386" r:id="rId11"/>
    <p:sldId id="416" r:id="rId12"/>
    <p:sldId id="417" r:id="rId13"/>
    <p:sldId id="413" r:id="rId14"/>
    <p:sldId id="394" r:id="rId15"/>
    <p:sldId id="580" r:id="rId16"/>
    <p:sldId id="581" r:id="rId17"/>
    <p:sldId id="421" r:id="rId18"/>
  </p:sldIdLst>
  <p:sldSz cx="10693400" cy="6011863"/>
  <p:notesSz cx="6797675" cy="9928225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4411">
          <p15:clr>
            <a:srgbClr val="A4A3A4"/>
          </p15:clr>
        </p15:guide>
        <p15:guide id="3" pos="22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spjoh" initials="jp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5833"/>
    <a:srgbClr val="B3C9DE"/>
    <a:srgbClr val="EEEEEE"/>
    <a:srgbClr val="A0A0A0"/>
    <a:srgbClr val="707070"/>
    <a:srgbClr val="898989"/>
    <a:srgbClr val="000000"/>
    <a:srgbClr val="DCDCDC"/>
    <a:srgbClr val="E5EDF4"/>
    <a:srgbClr val="81A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38" autoAdjust="0"/>
    <p:restoredTop sz="82951" autoAdjust="0"/>
  </p:normalViewPr>
  <p:slideViewPr>
    <p:cSldViewPr snapToObjects="1">
      <p:cViewPr varScale="1">
        <p:scale>
          <a:sx n="80" d="100"/>
          <a:sy n="80" d="100"/>
        </p:scale>
        <p:origin x="-684" y="-84"/>
      </p:cViewPr>
      <p:guideLst>
        <p:guide orient="horz"/>
        <p:guide pos="4411"/>
        <p:guide pos="22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885" y="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0EF4E-BAB3-48FA-B03F-5ECA0D5E9E36}" type="datetimeFigureOut">
              <a:rPr lang="de-DE" smtClean="0"/>
              <a:pPr/>
              <a:t>23.02.2022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0629E-95CF-43C9-9F5F-9E9A3552832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638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0A199-63A4-4429-B7A8-F41B6617AE02}" type="datetimeFigureOut">
              <a:rPr lang="en-US" smtClean="0"/>
              <a:pPr/>
              <a:t>2/23/2022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230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1EC7A-EA34-425F-96C3-EEFCC49106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84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596BF2-4151-417C-BBEC-7D35EBE933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34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1EC7A-EA34-425F-96C3-EEFCC49106D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6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7"/>
          <p:cNvSpPr txBox="1">
            <a:spLocks noGrp="1" noChangeArrowheads="1"/>
          </p:cNvSpPr>
          <p:nvPr/>
        </p:nvSpPr>
        <p:spPr bwMode="auto">
          <a:xfrm>
            <a:off x="3766816" y="9200631"/>
            <a:ext cx="2882015" cy="48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90" tIns="47495" rIns="94990" bIns="47495" anchor="b"/>
          <a:lstStyle/>
          <a:p>
            <a:pPr algn="r" defTabSz="950913"/>
            <a:fld id="{B4BEB77B-C43C-442E-B13D-A74A15E66005}" type="slidenum">
              <a:rPr lang="de-DE" sz="1300"/>
              <a:pPr algn="r" defTabSz="950913"/>
              <a:t>5</a:t>
            </a:fld>
            <a:endParaRPr lang="de-DE" sz="1300"/>
          </a:p>
        </p:txBody>
      </p:sp>
      <p:sp>
        <p:nvSpPr>
          <p:cNvPr id="403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455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en-US">
              <a:latin typeface="Arial" panose="020B0604020202020204" pitchFamily="34" charset="0"/>
            </a:endParaRPr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6510056-F4DD-4A79-9B9F-1B6B27D130C5}" type="slidenum">
              <a:rPr lang="en-US" altLang="en-US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84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113FEA7-CFC5-4A34-ADFA-9192A4DBBDA9}" type="slidenum">
              <a:rPr lang="en-US" altLang="en-US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84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7"/>
          <p:cNvSpPr txBox="1">
            <a:spLocks noGrp="1" noChangeArrowheads="1"/>
          </p:cNvSpPr>
          <p:nvPr/>
        </p:nvSpPr>
        <p:spPr bwMode="auto">
          <a:xfrm>
            <a:off x="2858827" y="12123384"/>
            <a:ext cx="2188094" cy="6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34" tIns="48217" rIns="96434" bIns="48217" anchor="b"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84E83ED-F1B1-4E9C-A661-71D2E706B90F}" type="slidenum">
              <a:rPr lang="de-DE" altLang="en-US" sz="13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de-DE" altLang="en-US" sz="1300">
              <a:solidFill>
                <a:srgbClr val="000000"/>
              </a:solidFill>
            </a:endParaRPr>
          </a:p>
        </p:txBody>
      </p:sp>
      <p:sp>
        <p:nvSpPr>
          <p:cNvPr id="244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545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7"/>
          <p:cNvSpPr txBox="1">
            <a:spLocks noGrp="1" noChangeArrowheads="1"/>
          </p:cNvSpPr>
          <p:nvPr/>
        </p:nvSpPr>
        <p:spPr bwMode="auto">
          <a:xfrm>
            <a:off x="2858827" y="12123384"/>
            <a:ext cx="2188094" cy="6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34" tIns="48217" rIns="96434" bIns="48217" anchor="b"/>
          <a:lstStyle>
            <a:lvl1pPr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09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09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84E83ED-F1B1-4E9C-A661-71D2E706B90F}" type="slidenum">
              <a:rPr lang="de-DE" altLang="en-US" sz="13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de-DE" altLang="en-US" sz="1300">
              <a:solidFill>
                <a:srgbClr val="000000"/>
              </a:solidFill>
            </a:endParaRPr>
          </a:p>
        </p:txBody>
      </p:sp>
      <p:sp>
        <p:nvSpPr>
          <p:cNvPr id="244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63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596BF2-4151-417C-BBEC-7D35EBE933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0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image" Target="../media/image8.emf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11.jpe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7.xml"/><Relationship Id="rId10" Type="http://schemas.openxmlformats.org/officeDocument/2006/relationships/tags" Target="../tags/tag72.xml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mailto:info@ksb.com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76.xml"/><Relationship Id="rId7" Type="http://schemas.openxmlformats.org/officeDocument/2006/relationships/slideMaster" Target="../slideMasters/slideMaster1.xml"/><Relationship Id="rId12" Type="http://schemas.openxmlformats.org/officeDocument/2006/relationships/image" Target="../media/image15.jpeg"/><Relationship Id="rId2" Type="http://schemas.openxmlformats.org/officeDocument/2006/relationships/tags" Target="../tags/tag75.xml"/><Relationship Id="rId1" Type="http://schemas.openxmlformats.org/officeDocument/2006/relationships/vmlDrawing" Target="../drawings/vmlDrawing3.vml"/><Relationship Id="rId6" Type="http://schemas.openxmlformats.org/officeDocument/2006/relationships/tags" Target="../tags/tag79.xml"/><Relationship Id="rId11" Type="http://schemas.openxmlformats.org/officeDocument/2006/relationships/image" Target="../media/image8.emf"/><Relationship Id="rId5" Type="http://schemas.openxmlformats.org/officeDocument/2006/relationships/tags" Target="../tags/tag78.xml"/><Relationship Id="rId10" Type="http://schemas.openxmlformats.org/officeDocument/2006/relationships/image" Target="../media/image14.jpg"/><Relationship Id="rId4" Type="http://schemas.openxmlformats.org/officeDocument/2006/relationships/tags" Target="../tags/tag77.xml"/><Relationship Id="rId9" Type="http://schemas.openxmlformats.org/officeDocument/2006/relationships/image" Target="../media/image13.emf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2" Type="http://schemas.openxmlformats.org/officeDocument/2006/relationships/tags" Target="../tags/tag81.xml"/><Relationship Id="rId16" Type="http://schemas.openxmlformats.org/officeDocument/2006/relationships/slideMaster" Target="../slideMasters/slideMaster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5.xml"/><Relationship Id="rId21" Type="http://schemas.openxmlformats.org/officeDocument/2006/relationships/image" Target="../media/image9.jpeg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image" Target="../media/image8.emf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image" Target="../media/image7.jpe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Master" Target="../slideMasters/slideMaster1.xml"/><Relationship Id="rId7" Type="http://schemas.openxmlformats.org/officeDocument/2006/relationships/oleObject" Target="../embeddings/oleObject2.bin"/><Relationship Id="rId2" Type="http://schemas.openxmlformats.org/officeDocument/2006/relationships/tags" Target="../tags/tag2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8.emf"/><Relationship Id="rId4" Type="http://schemas.openxmlformats.org/officeDocument/2006/relationships/image" Target="../media/image3.jpeg"/><Relationship Id="rId9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58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072537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Grafik 13" descr="IMS5994_IMS5929_KSB_Renderingbild_Halle_v09_B050_300dpi_kl25.jpg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0693400" cy="4867466"/>
          </a:xfrm>
          <a:prstGeom prst="rect">
            <a:avLst/>
          </a:prstGeom>
        </p:spPr>
      </p:pic>
      <p:pic>
        <p:nvPicPr>
          <p:cNvPr id="15" name="Grafik 14" descr="PPT_KSB_130702.emf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695"/>
          <a:stretch>
            <a:fillRect/>
          </a:stretch>
        </p:blipFill>
        <p:spPr>
          <a:xfrm>
            <a:off x="0" y="3648873"/>
            <a:ext cx="10693400" cy="2362990"/>
          </a:xfrm>
          <a:prstGeom prst="rect">
            <a:avLst/>
          </a:prstGeom>
        </p:spPr>
      </p:pic>
      <p:pic>
        <p:nvPicPr>
          <p:cNvPr id="16" name="Picture 34" descr="LOGO_KSB_4C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600" y="4934757"/>
            <a:ext cx="1285884" cy="56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 userDrawn="1"/>
        </p:nvSpPr>
        <p:spPr>
          <a:xfrm>
            <a:off x="417478" y="3791749"/>
            <a:ext cx="71144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noProof="0" dirty="0">
                <a:solidFill>
                  <a:srgbClr val="3C3C3B"/>
                </a:solidFill>
                <a:latin typeface="+mn-lt"/>
                <a:cs typeface="Arial"/>
              </a:rPr>
              <a:t>Technology that</a:t>
            </a:r>
            <a:r>
              <a:rPr lang="en-US" sz="3000" b="1" noProof="0" dirty="0">
                <a:solidFill>
                  <a:srgbClr val="D84829"/>
                </a:solidFill>
                <a:latin typeface="+mn-lt"/>
                <a:cs typeface="Arial"/>
              </a:rPr>
              <a:t> makes its</a:t>
            </a:r>
            <a:r>
              <a:rPr lang="en-US" sz="3000" b="1" baseline="0" noProof="0" dirty="0">
                <a:solidFill>
                  <a:srgbClr val="D84829"/>
                </a:solidFill>
                <a:latin typeface="+mn-lt"/>
                <a:cs typeface="Arial"/>
              </a:rPr>
              <a:t> mark</a:t>
            </a:r>
            <a:endParaRPr lang="en-US" sz="3000" b="1" noProof="0" dirty="0">
              <a:solidFill>
                <a:srgbClr val="D84829"/>
              </a:solidFill>
              <a:latin typeface="Arial"/>
              <a:cs typeface="Arial"/>
            </a:endParaRPr>
          </a:p>
        </p:txBody>
      </p:sp>
      <p:pic>
        <p:nvPicPr>
          <p:cNvPr id="18" name="Grafik 17" descr="Claim_130423_en_intranet.jp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8148" y="5166171"/>
            <a:ext cx="2232248" cy="40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3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mage Grey/White and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5794" y="485651"/>
            <a:ext cx="6478044" cy="122413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906540" y="1781175"/>
            <a:ext cx="6480473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  <p:sp>
        <p:nvSpPr>
          <p:cNvPr id="3" name="Rechteck 2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hteck 7"/>
          <p:cNvSpPr/>
          <p:nvPr/>
        </p:nvSpPr>
        <p:spPr>
          <a:xfrm>
            <a:off x="161925" y="196850"/>
            <a:ext cx="3312319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hteck 9"/>
          <p:cNvSpPr/>
          <p:nvPr/>
        </p:nvSpPr>
        <p:spPr>
          <a:xfrm>
            <a:off x="161925" y="196850"/>
            <a:ext cx="3312319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hteck 11"/>
          <p:cNvSpPr/>
          <p:nvPr/>
        </p:nvSpPr>
        <p:spPr>
          <a:xfrm>
            <a:off x="161925" y="196850"/>
            <a:ext cx="3312319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161925" y="196850"/>
            <a:ext cx="3312319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6761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2030" y="485651"/>
            <a:ext cx="9861808" cy="122413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1508" y="1781175"/>
            <a:ext cx="9865506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116071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2030" y="485651"/>
            <a:ext cx="9861808" cy="122413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667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C:\Users\ilyasai\Desktop\Bild2.jpg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399" cy="4878387"/>
          </a:xfrm>
          <a:prstGeom prst="rect">
            <a:avLst/>
          </a:prstGeom>
          <a:noFill/>
        </p:spPr>
      </p:pic>
      <p:pic>
        <p:nvPicPr>
          <p:cNvPr id="41" name="Grafik 40" descr="PPT_KSB_130702_l.emf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5" t="59176" r="480" b="1076"/>
          <a:stretch>
            <a:fillRect/>
          </a:stretch>
        </p:blipFill>
        <p:spPr>
          <a:xfrm>
            <a:off x="0" y="3577435"/>
            <a:ext cx="10693400" cy="2434428"/>
          </a:xfrm>
          <a:prstGeom prst="rect">
            <a:avLst/>
          </a:prstGeom>
        </p:spPr>
      </p:pic>
      <p:pic>
        <p:nvPicPr>
          <p:cNvPr id="33" name="Picture 34" descr="LOGO_KSB_4C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600" y="4934757"/>
            <a:ext cx="1285884" cy="56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24"/>
          <p:cNvGrpSpPr/>
          <p:nvPr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26" name="Line 41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7" name="Line 42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8" name="Line 43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9" name="Line 44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30" name="Line 4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7177088" y="214183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31" name="Line 46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32" name="Line 47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</p:grpSp>
      <p:sp>
        <p:nvSpPr>
          <p:cNvPr id="22" name="Titel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22164" y="3842319"/>
            <a:ext cx="7848872" cy="461665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3000" b="1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Titel Präsentation, Arial, 30 Punkt, schwarz</a:t>
            </a:r>
          </a:p>
        </p:txBody>
      </p:sp>
      <p:sp>
        <p:nvSpPr>
          <p:cNvPr id="23" name="Untertitel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22164" y="4520837"/>
            <a:ext cx="7848872" cy="307777"/>
          </a:xfr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Evtl. mit </a:t>
            </a:r>
            <a:r>
              <a:rPr lang="de-DE" noProof="0" dirty="0" err="1"/>
              <a:t>Subline</a:t>
            </a:r>
            <a:r>
              <a:rPr lang="de-DE" noProof="0" dirty="0"/>
              <a:t>. Max. zweizeilig. Arial, 20 Punkt, schwarz</a:t>
            </a:r>
          </a:p>
        </p:txBody>
      </p:sp>
      <p:sp>
        <p:nvSpPr>
          <p:cNvPr id="38" name="Textplatzhalter 37"/>
          <p:cNvSpPr>
            <a:spLocks noGrp="1"/>
          </p:cNvSpPr>
          <p:nvPr>
            <p:ph type="body" sz="quarter" idx="11" hasCustomPrompt="1"/>
          </p:nvPr>
        </p:nvSpPr>
        <p:spPr>
          <a:xfrm>
            <a:off x="522288" y="5310188"/>
            <a:ext cx="7848748" cy="28803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Evtl. Name des Autors, Arial 8 Punkt, schwarz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Evtl. Datum, Arial 8 Punkt, schwarz</a:t>
            </a:r>
          </a:p>
        </p:txBody>
      </p:sp>
    </p:spTree>
    <p:extLst>
      <p:ext uri="{BB962C8B-B14F-4D97-AF65-F5344CB8AC3E}">
        <p14:creationId xmlns:p14="http://schemas.microsoft.com/office/powerpoint/2010/main" val="2418828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/3 Bild Grau und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91388" y="484188"/>
            <a:ext cx="3092450" cy="12255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Headline, Arial, 24 Punkt, schwarz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507288" y="5701366"/>
            <a:ext cx="2017743" cy="1231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I  The KSB Group  I  February 2018  I  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691132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de-DE" smtClean="0">
                <a:solidFill>
                  <a:srgbClr val="000000"/>
                </a:solidFill>
              </a:rPr>
              <a:pPr/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91388" y="1781175"/>
            <a:ext cx="3095625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pPr lvl="0"/>
            <a:r>
              <a:rPr lang="de-DE" noProof="0" dirty="0"/>
              <a:t>Ebene 0, Arial, 18 Punkt, schwarz</a:t>
            </a:r>
          </a:p>
          <a:p>
            <a:pPr lvl="1"/>
            <a:r>
              <a:rPr lang="de-DE" noProof="0" dirty="0"/>
              <a:t>Ebene 1, Arial, 18 Punkt, schwarz</a:t>
            </a:r>
          </a:p>
          <a:p>
            <a:pPr lvl="2"/>
            <a:r>
              <a:rPr lang="de-DE" noProof="0" dirty="0"/>
              <a:t>Ebene 2</a:t>
            </a:r>
          </a:p>
          <a:p>
            <a:pPr lvl="3"/>
            <a:r>
              <a:rPr lang="de-DE" noProof="0" dirty="0"/>
              <a:t>Ebene 3</a:t>
            </a: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562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D2850B-DC07-4EDE-989F-258AD4830582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 userDrawn="1">
            <p:ph type="title"/>
          </p:nvPr>
        </p:nvSpPr>
        <p:spPr>
          <a:xfrm>
            <a:off x="522030" y="485651"/>
            <a:ext cx="9861808" cy="1224136"/>
          </a:xfrm>
        </p:spPr>
        <p:txBody>
          <a:bodyPr>
            <a:normAutofit/>
          </a:bodyPr>
          <a:lstStyle/>
          <a:p>
            <a:r>
              <a:rPr lang="de-DE" dirty="0"/>
              <a:t>Kontakt und Copyright</a:t>
            </a:r>
            <a:endParaRPr lang="de-DE" sz="3200" dirty="0"/>
          </a:p>
        </p:txBody>
      </p:sp>
      <p:sp>
        <p:nvSpPr>
          <p:cNvPr id="7" name="Foliennummernplatzhalter 19"/>
          <p:cNvSpPr txBox="1">
            <a:spLocks/>
          </p:cNvSpPr>
          <p:nvPr userDrawn="1"/>
        </p:nvSpPr>
        <p:spPr>
          <a:xfrm>
            <a:off x="7290568" y="5701366"/>
            <a:ext cx="216372" cy="12311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D2850B-DC07-4EDE-989F-258AD4830582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platzhalter 2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21508" y="1781175"/>
            <a:ext cx="9865506" cy="360045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KSB Aktiengesellschaft</a:t>
            </a:r>
            <a:br>
              <a:rPr lang="de-DE" dirty="0"/>
            </a:br>
            <a:r>
              <a:rPr lang="de-DE" dirty="0"/>
              <a:t>Johann-Klein-Straße 9</a:t>
            </a:r>
            <a:br>
              <a:rPr lang="de-DE" dirty="0"/>
            </a:br>
            <a:r>
              <a:rPr lang="de-DE" dirty="0"/>
              <a:t>67227 Frankenthal</a:t>
            </a:r>
          </a:p>
          <a:p>
            <a:r>
              <a:rPr lang="de-DE" dirty="0"/>
              <a:t>Tel. +49 6233 86-0</a:t>
            </a:r>
            <a:br>
              <a:rPr lang="de-DE" dirty="0"/>
            </a:br>
            <a:r>
              <a:rPr lang="de-DE" dirty="0"/>
              <a:t>E-Mail: </a:t>
            </a:r>
            <a:r>
              <a:rPr lang="de-DE" dirty="0">
                <a:hlinkClick r:id="rId2"/>
              </a:rPr>
              <a:t>info@ksb.com</a:t>
            </a:r>
            <a:r>
              <a:rPr lang="de-DE" dirty="0"/>
              <a:t> </a:t>
            </a:r>
          </a:p>
          <a:p>
            <a:r>
              <a:rPr lang="de-DE" dirty="0"/>
              <a:t>Herausgeber</a:t>
            </a:r>
            <a:br>
              <a:rPr lang="de-DE" dirty="0"/>
            </a:br>
            <a:r>
              <a:rPr lang="de-DE" dirty="0"/>
              <a:t>KSB Aktiengesellschaft</a:t>
            </a:r>
            <a:br>
              <a:rPr lang="de-DE" dirty="0"/>
            </a:br>
            <a:r>
              <a:rPr lang="de-DE" dirty="0"/>
              <a:t>vertreten durch den Vorstand: </a:t>
            </a:r>
            <a:br>
              <a:rPr lang="de-DE" dirty="0"/>
            </a:br>
            <a:r>
              <a:rPr lang="de-DE" dirty="0"/>
              <a:t>Dr.-Ing. Peter </a:t>
            </a:r>
            <a:r>
              <a:rPr lang="de-DE" dirty="0" err="1"/>
              <a:t>Buthmann</a:t>
            </a:r>
            <a:r>
              <a:rPr lang="de-DE" dirty="0"/>
              <a:t>, Werner Stegmüller</a:t>
            </a:r>
          </a:p>
          <a:p>
            <a:r>
              <a:rPr lang="de-DE" dirty="0"/>
              <a:t>© Copyright KSB Aktiengesellschaft 2016</a:t>
            </a:r>
          </a:p>
        </p:txBody>
      </p:sp>
      <p:sp>
        <p:nvSpPr>
          <p:cNvPr id="9" name="Rectangle 52"/>
          <p:cNvSpPr>
            <a:spLocks noChangeArrowheads="1"/>
          </p:cNvSpPr>
          <p:nvPr userDrawn="1"/>
        </p:nvSpPr>
        <p:spPr bwMode="auto">
          <a:xfrm rot="16200000">
            <a:off x="9245600" y="3140075"/>
            <a:ext cx="25955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de-DE" sz="1000" b="1" baseline="1000" dirty="0">
                <a:cs typeface="Arial" charset="0"/>
              </a:rPr>
              <a:t>© </a:t>
            </a:r>
            <a:r>
              <a:rPr lang="de-DE" sz="600" dirty="0">
                <a:cs typeface="Arial" charset="0"/>
              </a:rPr>
              <a:t>Copyright KSB Aktiengesellschaft 2015</a:t>
            </a:r>
          </a:p>
        </p:txBody>
      </p:sp>
      <p:pic>
        <p:nvPicPr>
          <p:cNvPr id="10" name="Grafik 9" descr="SD_PPT_copyright_141209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10267624" y="4798665"/>
            <a:ext cx="534166" cy="1732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10C60D-7EAA-4BC8-A109-2B4C500D313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0"/>
          </p:nvPr>
        </p:nvSpPr>
        <p:spPr>
          <a:xfrm>
            <a:off x="7483475" y="5708650"/>
            <a:ext cx="2062163" cy="122238"/>
          </a:xfrm>
        </p:spPr>
        <p:txBody>
          <a:bodyPr/>
          <a:lstStyle/>
          <a:p>
            <a:r>
              <a:rPr lang="en-US"/>
              <a:t>Business Segment Building Services / MT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57444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F9D80-8CC0-4D1F-96B9-0199EF61ADB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  KSB Pakistan Foundry Profile  I   I  2010 I   </a:t>
            </a:r>
          </a:p>
        </p:txBody>
      </p:sp>
    </p:spTree>
    <p:extLst>
      <p:ext uri="{BB962C8B-B14F-4D97-AF65-F5344CB8AC3E}">
        <p14:creationId xmlns:p14="http://schemas.microsoft.com/office/powerpoint/2010/main" val="3368028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14"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xmlns="" id="{65B2A052-860C-43DC-B3EB-9CE08C99B40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263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09A868AD-938D-4BD0-A921-0040C3AA20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" t="31534" r="5987" b="-1685"/>
          <a:stretch/>
        </p:blipFill>
        <p:spPr>
          <a:xfrm>
            <a:off x="0" y="0"/>
            <a:ext cx="10693400" cy="4457776"/>
          </a:xfrm>
          <a:prstGeom prst="rect">
            <a:avLst/>
          </a:prstGeom>
        </p:spPr>
      </p:pic>
      <p:pic>
        <p:nvPicPr>
          <p:cNvPr id="11" name="Grafik 11" descr="PPT_KSB_130702_l.emf"/>
          <p:cNvPicPr>
            <a:picLocks noChangeAspect="1"/>
          </p:cNvPicPr>
          <p:nvPr userDrawn="1"/>
        </p:nvPicPr>
        <p:blipFill>
          <a:blip r:embed="rId11"/>
          <a:srcRect l="2165" t="59177" r="481" b="1076"/>
          <a:stretch>
            <a:fillRect/>
          </a:stretch>
        </p:blipFill>
        <p:spPr bwMode="auto">
          <a:xfrm>
            <a:off x="0" y="3572690"/>
            <a:ext cx="106934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4" descr="LOGO_KSB_4C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918576" y="4935538"/>
            <a:ext cx="128587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itel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522164" y="3842320"/>
            <a:ext cx="7848872" cy="404705"/>
          </a:xfrm>
        </p:spPr>
        <p:txBody>
          <a:bodyPr vert="horz" wrap="square" lIns="0" tIns="0" rIns="0" bIns="0" anchor="t" anchorCtr="0">
            <a:spAutoFit/>
          </a:bodyPr>
          <a:lstStyle>
            <a:lvl1pPr rtl="0">
              <a:defRPr sz="2630" b="1" baseline="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Title of presentation</a:t>
            </a:r>
            <a:r>
              <a:rPr lang="en-GB" noProof="0" dirty="0"/>
              <a:t>, Arial, 30 </a:t>
            </a:r>
            <a:r>
              <a:rPr lang="en-GB" noProof="0" dirty="0" err="1"/>
              <a:t>pt</a:t>
            </a:r>
            <a:r>
              <a:rPr lang="en-GB" noProof="0" dirty="0"/>
              <a:t>, blue</a:t>
            </a:r>
          </a:p>
        </p:txBody>
      </p:sp>
      <p:sp>
        <p:nvSpPr>
          <p:cNvPr id="33" name="Untertitel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522164" y="4520837"/>
            <a:ext cx="7848872" cy="269804"/>
          </a:xfrm>
        </p:spPr>
        <p:txBody>
          <a:bodyPr wrap="square" lIns="0" tIns="0" rIns="0" bIns="0">
            <a:spAutoFit/>
          </a:bodyPr>
          <a:lstStyle>
            <a:lvl1pPr marL="0" indent="0" algn="l" rtl="0">
              <a:spcBef>
                <a:spcPts val="0"/>
              </a:spcBef>
              <a:buNone/>
              <a:defRPr sz="1753">
                <a:solidFill>
                  <a:schemeClr val="accent1"/>
                </a:solidFill>
              </a:defRPr>
            </a:lvl1pPr>
            <a:lvl2pPr marL="456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Optionally with subline, Arial, 20 </a:t>
            </a:r>
            <a:r>
              <a:rPr lang="en-GB" noProof="0" dirty="0" err="1"/>
              <a:t>pt</a:t>
            </a:r>
            <a:r>
              <a:rPr lang="en-GB" noProof="0" dirty="0"/>
              <a:t>, blue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4C50F810-C320-4222-A894-9D188042D0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2164" y="5311269"/>
            <a:ext cx="3100807" cy="215842"/>
          </a:xfrm>
        </p:spPr>
        <p:txBody>
          <a:bodyPr>
            <a:spAutoFit/>
          </a:bodyPr>
          <a:lstStyle>
            <a:lvl1pPr rtl="0">
              <a:spcBef>
                <a:spcPts val="0"/>
              </a:spcBef>
              <a:defRPr sz="701"/>
            </a:lvl1pPr>
            <a:lvl2pPr>
              <a:defRPr sz="701"/>
            </a:lvl2pPr>
            <a:lvl3pPr>
              <a:defRPr sz="701"/>
            </a:lvl3pPr>
            <a:lvl4pPr>
              <a:defRPr sz="701"/>
            </a:lvl4pPr>
            <a:lvl5pPr>
              <a:defRPr sz="701"/>
            </a:lvl5pPr>
          </a:lstStyle>
          <a:p>
            <a:pPr lvl="0"/>
            <a:r>
              <a:rPr lang="en-US" dirty="0"/>
              <a:t>Name of author if required,</a:t>
            </a:r>
            <a:r>
              <a:rPr lang="en-GB" dirty="0"/>
              <a:t> Arial 8 </a:t>
            </a:r>
            <a:r>
              <a:rPr lang="en-GB" dirty="0" err="1"/>
              <a:t>pt</a:t>
            </a:r>
            <a:r>
              <a:rPr lang="en-GB" dirty="0"/>
              <a:t>, black</a:t>
            </a:r>
          </a:p>
          <a:p>
            <a:pPr lvl="0"/>
            <a:r>
              <a:rPr lang="en-GB" dirty="0"/>
              <a:t>Date if required, Arial 8 </a:t>
            </a:r>
            <a:r>
              <a:rPr lang="en-GB" dirty="0" err="1"/>
              <a:t>pt</a:t>
            </a:r>
            <a:r>
              <a:rPr lang="en-GB" dirty="0"/>
              <a:t>, black</a:t>
            </a:r>
          </a:p>
        </p:txBody>
      </p:sp>
    </p:spTree>
    <p:extLst>
      <p:ext uri="{BB962C8B-B14F-4D97-AF65-F5344CB8AC3E}">
        <p14:creationId xmlns:p14="http://schemas.microsoft.com/office/powerpoint/2010/main" val="1767020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/3 Bild und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91388" y="485651"/>
            <a:ext cx="3092450" cy="12241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Headline, Arial, 24 Punkt, schwarz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91388" y="1781175"/>
            <a:ext cx="3095625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Tx/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pPr lvl="0"/>
            <a:r>
              <a:rPr lang="de-DE" noProof="0" dirty="0"/>
              <a:t>Ebene 0, Arial, 18 Punkt, schwarz</a:t>
            </a:r>
          </a:p>
          <a:p>
            <a:pPr lvl="1"/>
            <a:r>
              <a:rPr lang="de-DE" noProof="0" dirty="0"/>
              <a:t>Ebene 1, Arial, 18 Punkt, schwarz</a:t>
            </a:r>
          </a:p>
          <a:p>
            <a:pPr lvl="2"/>
            <a:r>
              <a:rPr lang="de-DE" noProof="0" dirty="0"/>
              <a:t>Ebene 2</a:t>
            </a:r>
          </a:p>
          <a:p>
            <a:pPr lvl="3"/>
            <a:r>
              <a:rPr lang="de-DE" noProof="0" dirty="0"/>
              <a:t>Ebene 3</a:t>
            </a:r>
          </a:p>
        </p:txBody>
      </p:sp>
      <p:grpSp>
        <p:nvGrpSpPr>
          <p:cNvPr id="3" name="Gruppieren 22"/>
          <p:cNvGrpSpPr/>
          <p:nvPr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24" name="Line 41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5" name="Line 42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6" name="Line 43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7" name="Line 44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8" name="Line 45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7177088" y="178179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9" name="Line 46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30" name="Line 47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</p:grpSp>
      <p:grpSp>
        <p:nvGrpSpPr>
          <p:cNvPr id="7" name="Gruppieren 13"/>
          <p:cNvGrpSpPr/>
          <p:nvPr userDrawn="1"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15" name="Line 41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16" name="Line 42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17" name="Line 43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18" name="Line 44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19" name="Line 45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7177088" y="178179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0" name="Line 46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21" name="Line 47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</p:grpSp>
      <p:sp>
        <p:nvSpPr>
          <p:cNvPr id="32" name="Rectangle 11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xfrm>
            <a:off x="7286339" y="5697633"/>
            <a:ext cx="230187" cy="1222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547F-CD5E-44C1-95C1-B1EDD07E5C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3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7507288" y="5578256"/>
            <a:ext cx="2017743" cy="24622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I KSB Pakistan - CBS-2020 I 25.02.2021 I 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9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 descr="IMS5994_IMS5929_KSB_Renderingbild_Halle_v09_B050_300dpi_kl25.jpg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0693400" cy="4867466"/>
          </a:xfrm>
          <a:prstGeom prst="rect">
            <a:avLst/>
          </a:prstGeom>
        </p:spPr>
      </p:pic>
      <p:pic>
        <p:nvPicPr>
          <p:cNvPr id="41" name="Grafik 40" descr="PPT_KSB_130702_l.emf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5" t="59176" r="480" b="1076"/>
          <a:stretch>
            <a:fillRect/>
          </a:stretch>
        </p:blipFill>
        <p:spPr>
          <a:xfrm>
            <a:off x="0" y="3577435"/>
            <a:ext cx="10693400" cy="2434428"/>
          </a:xfrm>
          <a:prstGeom prst="rect">
            <a:avLst/>
          </a:prstGeom>
        </p:spPr>
      </p:pic>
      <p:pic>
        <p:nvPicPr>
          <p:cNvPr id="33" name="Picture 34" descr="LOGO_KSB_4C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600" y="4934757"/>
            <a:ext cx="1285884" cy="56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24"/>
          <p:cNvGrpSpPr/>
          <p:nvPr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26" name="Line 41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27" name="Line 42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28" name="Line 43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29" name="Line 44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30" name="Line 45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7177088" y="214183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31" name="Line 46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32" name="Line 47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</p:grpSp>
      <p:grpSp>
        <p:nvGrpSpPr>
          <p:cNvPr id="3" name="Gruppieren 13"/>
          <p:cNvGrpSpPr/>
          <p:nvPr userDrawn="1"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15" name="Line 41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16" name="Line 42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17" name="Line 43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18" name="Line 44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19" name="Line 4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7177088" y="214183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20" name="Line 46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  <p:sp>
          <p:nvSpPr>
            <p:cNvPr id="21" name="Line 47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noProof="0" dirty="0"/>
            </a:p>
          </p:txBody>
        </p:sp>
      </p:grpSp>
      <p:sp>
        <p:nvSpPr>
          <p:cNvPr id="22" name="Titel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22164" y="3842319"/>
            <a:ext cx="7848872" cy="461665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3000" b="1" baseline="0">
                <a:solidFill>
                  <a:schemeClr val="tx2"/>
                </a:solidFill>
              </a:defRPr>
            </a:lvl1pPr>
          </a:lstStyle>
          <a:p>
            <a:r>
              <a:rPr lang="de-DE" noProof="0" dirty="0"/>
              <a:t>Titel Präsentation, Arial, 30 Punkt, schwarz</a:t>
            </a:r>
          </a:p>
        </p:txBody>
      </p:sp>
      <p:sp>
        <p:nvSpPr>
          <p:cNvPr id="23" name="Untertitel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22164" y="4520837"/>
            <a:ext cx="7848872" cy="307777"/>
          </a:xfr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Evtl. mit </a:t>
            </a:r>
            <a:r>
              <a:rPr lang="de-DE" noProof="0" dirty="0" err="1"/>
              <a:t>Subline</a:t>
            </a:r>
            <a:r>
              <a:rPr lang="de-DE" noProof="0" dirty="0"/>
              <a:t>. Max. zweizeilig. Arial, 20 Punkt, schwarz</a:t>
            </a:r>
          </a:p>
        </p:txBody>
      </p:sp>
      <p:sp>
        <p:nvSpPr>
          <p:cNvPr id="38" name="Textplatzhalter 37"/>
          <p:cNvSpPr>
            <a:spLocks noGrp="1"/>
          </p:cNvSpPr>
          <p:nvPr>
            <p:ph type="body" sz="quarter" idx="11" hasCustomPrompt="1"/>
          </p:nvPr>
        </p:nvSpPr>
        <p:spPr>
          <a:xfrm>
            <a:off x="522288" y="5310188"/>
            <a:ext cx="7848748" cy="28803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Evtl. Name des Autors, Arial 8 Punkt, schwarz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Evtl. Datum, Arial 8 Punkt, schwarz</a:t>
            </a:r>
          </a:p>
        </p:txBody>
      </p:sp>
      <p:sp>
        <p:nvSpPr>
          <p:cNvPr id="34" name="Rectangle 52"/>
          <p:cNvSpPr>
            <a:spLocks noChangeArrowheads="1"/>
          </p:cNvSpPr>
          <p:nvPr userDrawn="1"/>
        </p:nvSpPr>
        <p:spPr bwMode="auto">
          <a:xfrm>
            <a:off x="1590303" y="5710609"/>
            <a:ext cx="31083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de-DE" sz="1600" b="1" baseline="1000" dirty="0">
                <a:solidFill>
                  <a:schemeClr val="tx2"/>
                </a:solidFill>
                <a:cs typeface="Arial" charset="0"/>
              </a:rPr>
              <a:t>©</a:t>
            </a:r>
            <a:r>
              <a:rPr lang="de-DE" sz="1200" b="1" baseline="1000" dirty="0">
                <a:solidFill>
                  <a:schemeClr val="tx2"/>
                </a:solidFill>
                <a:cs typeface="Arial" charset="0"/>
              </a:rPr>
              <a:t>  </a:t>
            </a:r>
            <a:r>
              <a:rPr lang="de-DE" sz="1200" dirty="0">
                <a:solidFill>
                  <a:schemeClr val="tx2"/>
                </a:solidFill>
                <a:cs typeface="Arial" charset="0"/>
              </a:rPr>
              <a:t>Copyright KSB Aktiengesellschaft 2014</a:t>
            </a:r>
          </a:p>
        </p:txBody>
      </p:sp>
      <p:pic>
        <p:nvPicPr>
          <p:cNvPr id="36" name="Grafik 35" descr="SD_PPT_copyright_141209.png"/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0" y="5607671"/>
            <a:ext cx="1024130" cy="33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2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IMS5994_IMS5929_KSB_Renderingbild_Halle_v09_B050_300dpi_kl25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0693400" cy="4867466"/>
          </a:xfrm>
          <a:prstGeom prst="rect">
            <a:avLst/>
          </a:prstGeom>
        </p:spPr>
      </p:pic>
      <p:pic>
        <p:nvPicPr>
          <p:cNvPr id="10" name="Grafik 9" descr="PPT_KSB_130702_l.emf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5" t="59176" r="480" b="1076"/>
          <a:stretch>
            <a:fillRect/>
          </a:stretch>
        </p:blipFill>
        <p:spPr>
          <a:xfrm>
            <a:off x="0" y="3577435"/>
            <a:ext cx="10693400" cy="2434428"/>
          </a:xfrm>
          <a:prstGeom prst="rect">
            <a:avLst/>
          </a:prstGeom>
        </p:spPr>
      </p:pic>
      <p:pic>
        <p:nvPicPr>
          <p:cNvPr id="11" name="Picture 34" descr="LOGO_KSB_4C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600" y="4934757"/>
            <a:ext cx="1285884" cy="56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448951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8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1"/>
          <p:cNvSpPr>
            <a:spLocks noGrp="1"/>
          </p:cNvSpPr>
          <p:nvPr>
            <p:ph type="ctrTitle" hasCustomPrompt="1"/>
          </p:nvPr>
        </p:nvSpPr>
        <p:spPr>
          <a:xfrm>
            <a:off x="522164" y="3842319"/>
            <a:ext cx="7848872" cy="461665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3000" b="1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Title of presentation, Arial, 30pt, black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2164" y="4520837"/>
            <a:ext cx="7848872" cy="307777"/>
          </a:xfr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Optionally with subline. Max. doublespaced. Arial, 20 pt, black</a:t>
            </a:r>
          </a:p>
        </p:txBody>
      </p:sp>
      <p:sp>
        <p:nvSpPr>
          <p:cNvPr id="12" name="Textplatzhalter 37"/>
          <p:cNvSpPr>
            <a:spLocks noGrp="1"/>
          </p:cNvSpPr>
          <p:nvPr>
            <p:ph type="body" sz="quarter" idx="11" hasCustomPrompt="1"/>
          </p:nvPr>
        </p:nvSpPr>
        <p:spPr>
          <a:xfrm>
            <a:off x="522288" y="5310188"/>
            <a:ext cx="7848748" cy="28803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800" baseline="0">
                <a:solidFill>
                  <a:schemeClr val="tx2"/>
                </a:solidFill>
              </a:defRPr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 of author if required. Arial, 8 pt, black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 if required, Arial, 8 pt, black</a:t>
            </a:r>
          </a:p>
        </p:txBody>
      </p:sp>
      <p:sp>
        <p:nvSpPr>
          <p:cNvPr id="9" name="Rectangle 52"/>
          <p:cNvSpPr>
            <a:spLocks noChangeArrowheads="1"/>
          </p:cNvSpPr>
          <p:nvPr userDrawn="1"/>
        </p:nvSpPr>
        <p:spPr bwMode="auto">
          <a:xfrm>
            <a:off x="1590303" y="5710609"/>
            <a:ext cx="31083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de-DE" sz="1600" b="1" baseline="1000" dirty="0">
                <a:solidFill>
                  <a:schemeClr val="tx2"/>
                </a:solidFill>
                <a:cs typeface="Arial" charset="0"/>
              </a:rPr>
              <a:t>©</a:t>
            </a:r>
            <a:r>
              <a:rPr lang="de-DE" sz="1200" b="1" baseline="1000" dirty="0">
                <a:solidFill>
                  <a:schemeClr val="tx2"/>
                </a:solidFill>
                <a:cs typeface="Arial" charset="0"/>
              </a:rPr>
              <a:t>  </a:t>
            </a:r>
            <a:r>
              <a:rPr lang="de-DE" sz="1200" dirty="0">
                <a:solidFill>
                  <a:schemeClr val="tx2"/>
                </a:solidFill>
                <a:cs typeface="Arial" charset="0"/>
              </a:rPr>
              <a:t>Copyright KSB SE &amp; Co. KGaA 2018</a:t>
            </a:r>
          </a:p>
        </p:txBody>
      </p:sp>
      <p:pic>
        <p:nvPicPr>
          <p:cNvPr id="14" name="Grafik 13" descr="SD_PPT_copyright_141209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0" y="5607671"/>
            <a:ext cx="1024130" cy="33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3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6540" y="485651"/>
            <a:ext cx="6477298" cy="122413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Table of contents,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906576" y="1781795"/>
            <a:ext cx="6480438" cy="3590306"/>
          </a:xfrm>
        </p:spPr>
        <p:txBody>
          <a:bodyPr/>
          <a:lstStyle>
            <a:lvl1pPr marL="269875" indent="-269875">
              <a:buFont typeface="+mj-lt"/>
              <a:buAutoNum type="arabicPeriod"/>
              <a:defRPr baseline="0">
                <a:solidFill>
                  <a:schemeClr val="tx2"/>
                </a:solidFill>
              </a:defRPr>
            </a:lvl1pPr>
            <a:lvl2pPr marL="539750" indent="-269875">
              <a:spcBef>
                <a:spcPts val="400"/>
              </a:spcBef>
              <a:buClrTx/>
              <a:buFont typeface="Arial" pitchFamily="34" charset="0"/>
              <a:buChar char="–"/>
              <a:defRPr>
                <a:solidFill>
                  <a:schemeClr val="tx2"/>
                </a:solidFill>
              </a:defRPr>
            </a:lvl2pPr>
            <a:lvl3pPr marL="612775" indent="-342900">
              <a:buFont typeface="+mj-lt"/>
              <a:buAutoNum type="arabicPeriod"/>
              <a:defRPr/>
            </a:lvl3pPr>
            <a:lvl4pPr marL="88265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r>
              <a:rPr lang="en-US" noProof="0"/>
              <a:t>Chapter, Arial, 18 pt, black</a:t>
            </a:r>
          </a:p>
          <a:p>
            <a:r>
              <a:rPr lang="en-US" noProof="0"/>
              <a:t>Chapter</a:t>
            </a:r>
          </a:p>
          <a:p>
            <a:r>
              <a:rPr lang="en-US" noProof="0"/>
              <a:t>Chapter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1"/>
            <a:r>
              <a:rPr lang="en-US" noProof="0"/>
              <a:t>Level 1</a:t>
            </a:r>
          </a:p>
          <a:p>
            <a:r>
              <a:rPr lang="en-US" noProof="0"/>
              <a:t>Chapter</a:t>
            </a:r>
          </a:p>
        </p:txBody>
      </p:sp>
      <p:grpSp>
        <p:nvGrpSpPr>
          <p:cNvPr id="15" name="Group 40"/>
          <p:cNvGrpSpPr>
            <a:grpSpLocks/>
          </p:cNvGrpSpPr>
          <p:nvPr/>
        </p:nvGrpSpPr>
        <p:grpSpPr bwMode="auto">
          <a:xfrm>
            <a:off x="3402012" y="411163"/>
            <a:ext cx="7058026" cy="5495925"/>
            <a:chOff x="2143" y="259"/>
            <a:chExt cx="4446" cy="3462"/>
          </a:xfrm>
        </p:grpSpPr>
        <p:sp>
          <p:nvSpPr>
            <p:cNvPr id="16" name="Line 41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246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" name="Line 42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654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" name="Line 43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4521" y="3673"/>
              <a:ext cx="2068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" name="Line 4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2370" y="351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" name="Line 45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2370" y="1122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" name="Line 4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2143" y="3384"/>
              <a:ext cx="444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" name="Line 4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2270" y="2855"/>
              <a:ext cx="0" cy="86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grpSp>
        <p:nvGrpSpPr>
          <p:cNvPr id="14" name="Group 40"/>
          <p:cNvGrpSpPr>
            <a:grpSpLocks/>
          </p:cNvGrpSpPr>
          <p:nvPr userDrawn="1"/>
        </p:nvGrpSpPr>
        <p:grpSpPr bwMode="auto">
          <a:xfrm>
            <a:off x="3402012" y="411163"/>
            <a:ext cx="7058026" cy="5495925"/>
            <a:chOff x="2143" y="259"/>
            <a:chExt cx="4446" cy="3462"/>
          </a:xfrm>
        </p:grpSpPr>
        <p:sp>
          <p:nvSpPr>
            <p:cNvPr id="23" name="Line 41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auto">
            <a:xfrm flipV="1">
              <a:off x="246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" name="Line 42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654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" name="Line 43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4521" y="3673"/>
              <a:ext cx="2068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6" name="Line 4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2370" y="351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7" name="Line 4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2370" y="1122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8" name="Line 4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2143" y="3384"/>
              <a:ext cx="444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" name="Line 4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2270" y="2855"/>
              <a:ext cx="0" cy="86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037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mage and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91388" y="485651"/>
            <a:ext cx="3092450" cy="12241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91388" y="1781175"/>
            <a:ext cx="3095625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Tx/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24" name="Line 41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" name="Line 42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6" name="Line 43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7" name="Line 4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8" name="Line 45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7177088" y="178179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" name="Line 4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" name="Line 4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grpSp>
        <p:nvGrpSpPr>
          <p:cNvPr id="14" name="Gruppieren 13"/>
          <p:cNvGrpSpPr/>
          <p:nvPr userDrawn="1"/>
        </p:nvGrpSpPr>
        <p:grpSpPr>
          <a:xfrm>
            <a:off x="6714852" y="411163"/>
            <a:ext cx="3745186" cy="5495925"/>
            <a:chOff x="6714852" y="411163"/>
            <a:chExt cx="3745186" cy="5495925"/>
          </a:xfrm>
        </p:grpSpPr>
        <p:sp>
          <p:nvSpPr>
            <p:cNvPr id="15" name="Line 41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auto">
            <a:xfrm flipV="1">
              <a:off x="729138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" name="Line 42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10383838" y="411163"/>
              <a:ext cx="0" cy="54959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" name="Line 43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7177088" y="5830888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" name="Line 4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7177088" y="557213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" name="Line 4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7177088" y="1781795"/>
              <a:ext cx="328295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" name="Line 4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6714852" y="5372101"/>
              <a:ext cx="374518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" name="Line 4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7002463" y="4532313"/>
              <a:ext cx="0" cy="137477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9648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mage and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6540" y="484188"/>
            <a:ext cx="6477298" cy="1225599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907286" y="1781175"/>
            <a:ext cx="6479727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Tx/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 dirty="0"/>
              <a:t>Level 0, Arial, 18 </a:t>
            </a:r>
            <a:r>
              <a:rPr lang="en-US" noProof="0" dirty="0" err="1"/>
              <a:t>pt</a:t>
            </a:r>
            <a:r>
              <a:rPr lang="en-US" noProof="0" dirty="0"/>
              <a:t>, black</a:t>
            </a:r>
          </a:p>
          <a:p>
            <a:pPr lvl="1"/>
            <a:r>
              <a:rPr lang="en-US" noProof="0" dirty="0"/>
              <a:t>Level 1, Arial, 18 </a:t>
            </a:r>
            <a:r>
              <a:rPr lang="en-US" noProof="0" dirty="0" err="1"/>
              <a:t>pt</a:t>
            </a:r>
            <a:r>
              <a:rPr lang="en-US" noProof="0" dirty="0"/>
              <a:t>, black</a:t>
            </a:r>
          </a:p>
          <a:p>
            <a:pPr lvl="2"/>
            <a:r>
              <a:rPr lang="en-US" noProof="0" dirty="0"/>
              <a:t>Level 2</a:t>
            </a:r>
          </a:p>
          <a:p>
            <a:pPr lvl="3"/>
            <a:r>
              <a:rPr lang="en-US" noProof="0" dirty="0"/>
              <a:t>Level 3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402012" y="411163"/>
            <a:ext cx="7058026" cy="5495925"/>
            <a:chOff x="2143" y="259"/>
            <a:chExt cx="4446" cy="3462"/>
          </a:xfrm>
        </p:grpSpPr>
        <p:sp>
          <p:nvSpPr>
            <p:cNvPr id="9" name="Line 41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246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" name="Line 42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654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" name="Line 43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4521" y="3673"/>
              <a:ext cx="2068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2" name="Line 4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2370" y="351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3" name="Line 45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2370" y="1122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" name="Line 4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2143" y="3384"/>
              <a:ext cx="444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" name="Line 4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2279" y="2855"/>
              <a:ext cx="0" cy="86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grpSp>
        <p:nvGrpSpPr>
          <p:cNvPr id="16" name="Group 40"/>
          <p:cNvGrpSpPr>
            <a:grpSpLocks/>
          </p:cNvGrpSpPr>
          <p:nvPr userDrawn="1"/>
        </p:nvGrpSpPr>
        <p:grpSpPr bwMode="auto">
          <a:xfrm>
            <a:off x="3402012" y="411163"/>
            <a:ext cx="7058026" cy="5495925"/>
            <a:chOff x="2143" y="259"/>
            <a:chExt cx="4446" cy="3462"/>
          </a:xfrm>
        </p:grpSpPr>
        <p:sp>
          <p:nvSpPr>
            <p:cNvPr id="17" name="Line 41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auto">
            <a:xfrm flipV="1">
              <a:off x="246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" name="Line 42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6541" y="259"/>
              <a:ext cx="0" cy="346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" name="Line 43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4521" y="3673"/>
              <a:ext cx="2068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" name="Line 4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2370" y="351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" name="Line 4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2370" y="1122"/>
              <a:ext cx="4219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" name="Line 4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2143" y="3384"/>
              <a:ext cx="4446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" name="Line 4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V="1">
              <a:off x="2279" y="2855"/>
              <a:ext cx="0" cy="86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85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mage Grey and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91388" y="484188"/>
            <a:ext cx="3092450" cy="12255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91388" y="1781175"/>
            <a:ext cx="3095625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956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Image Grey and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5794" y="484188"/>
            <a:ext cx="6478044" cy="1225599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906540" y="1781175"/>
            <a:ext cx="6480473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  <p:sp>
        <p:nvSpPr>
          <p:cNvPr id="3" name="Rechteck 2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361791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6139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/3 Image Grey/White and 1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91388" y="485651"/>
            <a:ext cx="3092450" cy="12241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Headline, Arial, 24 pt, black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90568" y="5701366"/>
            <a:ext cx="216372" cy="12311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91388" y="1781175"/>
            <a:ext cx="3095625" cy="3600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</a:lstStyle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Rechteck 2"/>
          <p:cNvSpPr/>
          <p:nvPr/>
        </p:nvSpPr>
        <p:spPr>
          <a:xfrm>
            <a:off x="161924" y="196850"/>
            <a:ext cx="6697663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hteck 8"/>
          <p:cNvSpPr/>
          <p:nvPr/>
        </p:nvSpPr>
        <p:spPr>
          <a:xfrm>
            <a:off x="161924" y="196850"/>
            <a:ext cx="6697663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0" name="Rechteck 9"/>
          <p:cNvSpPr/>
          <p:nvPr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hteck 10"/>
          <p:cNvSpPr/>
          <p:nvPr/>
        </p:nvSpPr>
        <p:spPr>
          <a:xfrm>
            <a:off x="161924" y="196850"/>
            <a:ext cx="6697663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0" y="0"/>
            <a:ext cx="7002463" cy="6011863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161924" y="196850"/>
            <a:ext cx="6697663" cy="5184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653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2288" y="485651"/>
            <a:ext cx="9861550" cy="11521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/>
              <a:t>Headline, Arial, 24 pt, black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2288" y="1781795"/>
            <a:ext cx="9861550" cy="36003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en-US" noProof="0"/>
              <a:t>Level 0, Arial, 18 pt, black</a:t>
            </a:r>
          </a:p>
          <a:p>
            <a:pPr lvl="1"/>
            <a:r>
              <a:rPr lang="en-US" noProof="0"/>
              <a:t>Level 1, Arial, 18 pt, black</a:t>
            </a:r>
          </a:p>
          <a:p>
            <a:pPr lvl="2"/>
            <a:r>
              <a:rPr lang="en-US" noProof="0"/>
              <a:t>Level 2</a:t>
            </a:r>
          </a:p>
          <a:p>
            <a:pPr lvl="3"/>
            <a:r>
              <a:rPr lang="en-US" noProof="0"/>
              <a:t>Level 3</a:t>
            </a:r>
          </a:p>
          <a:p>
            <a:pPr lvl="4"/>
            <a:r>
              <a:rPr lang="en-US" noProof="0"/>
              <a:t>Level 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507288" y="5701366"/>
            <a:ext cx="2017743" cy="12311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I  The KSB Group  I  February 2018  I 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90568" y="5701366"/>
            <a:ext cx="216372" cy="12311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C5D2850B-DC07-4EDE-989F-258AD483058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23" name="Picture 3" descr="C:\Users\ilyasai\Desktop\Bild1.jpg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1050" y="5507038"/>
            <a:ext cx="725487" cy="323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458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8" r:id="rId2"/>
    <p:sldLayoutId id="214748372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2" r:id="rId13"/>
    <p:sldLayoutId id="2147483725" r:id="rId14"/>
    <p:sldLayoutId id="2147483729" r:id="rId15"/>
    <p:sldLayoutId id="2147483731" r:id="rId16"/>
    <p:sldLayoutId id="2147483733" r:id="rId17"/>
    <p:sldLayoutId id="2147483735" r:id="rId18"/>
    <p:sldLayoutId id="2147483740" r:id="rId1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spcBef>
          <a:spcPts val="8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spcBef>
          <a:spcPts val="400"/>
        </a:spcBef>
        <a:buClrTx/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08038" indent="-268288" algn="l" defTabSz="914400" rtl="0" eaLnBrk="1" latinLnBrk="0" hangingPunct="1">
        <a:spcBef>
          <a:spcPts val="200"/>
        </a:spcBef>
        <a:buClrTx/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808038" indent="0" algn="l" defTabSz="914400" rtl="0" eaLnBrk="1" latinLnBrk="0" hangingPunct="1">
        <a:spcBef>
          <a:spcPts val="0"/>
        </a:spcBef>
        <a:buFont typeface="Arial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emf"/><Relationship Id="rId2" Type="http://schemas.openxmlformats.org/officeDocument/2006/relationships/tags" Target="../tags/tag9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1.jpeg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1.jpeg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7" Type="http://schemas.openxmlformats.org/officeDocument/2006/relationships/image" Target="../media/image2.emf"/><Relationship Id="rId2" Type="http://schemas.openxmlformats.org/officeDocument/2006/relationships/tags" Target="../tags/tag12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5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6.jpg"/><Relationship Id="rId2" Type="http://schemas.openxmlformats.org/officeDocument/2006/relationships/tags" Target="../tags/tag9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jpg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9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01.xml"/><Relationship Id="rId7" Type="http://schemas.openxmlformats.org/officeDocument/2006/relationships/image" Target="../media/image20.png"/><Relationship Id="rId2" Type="http://schemas.openxmlformats.org/officeDocument/2006/relationships/tags" Target="../tags/tag100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.emf"/><Relationship Id="rId10" Type="http://schemas.openxmlformats.org/officeDocument/2006/relationships/image" Target="../media/image27.jpe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13" Type="http://schemas.openxmlformats.org/officeDocument/2006/relationships/image" Target="../media/image30.png"/><Relationship Id="rId18" Type="http://schemas.openxmlformats.org/officeDocument/2006/relationships/image" Target="../media/image2.emf"/><Relationship Id="rId3" Type="http://schemas.openxmlformats.org/officeDocument/2006/relationships/tags" Target="../tags/tag103.xml"/><Relationship Id="rId21" Type="http://schemas.openxmlformats.org/officeDocument/2006/relationships/image" Target="../media/image29.png"/><Relationship Id="rId7" Type="http://schemas.openxmlformats.org/officeDocument/2006/relationships/tags" Target="../tags/tag107.xml"/><Relationship Id="rId12" Type="http://schemas.openxmlformats.org/officeDocument/2006/relationships/slideLayout" Target="../slideLayouts/slideLayout14.xml"/><Relationship Id="rId17" Type="http://schemas.openxmlformats.org/officeDocument/2006/relationships/oleObject" Target="../embeddings/oleObject10.bin"/><Relationship Id="rId2" Type="http://schemas.openxmlformats.org/officeDocument/2006/relationships/tags" Target="../tags/tag102.xml"/><Relationship Id="rId16" Type="http://schemas.openxmlformats.org/officeDocument/2006/relationships/image" Target="../media/image33.png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10.v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5" Type="http://schemas.openxmlformats.org/officeDocument/2006/relationships/tags" Target="../tags/tag105.xml"/><Relationship Id="rId15" Type="http://schemas.openxmlformats.org/officeDocument/2006/relationships/image" Target="../media/image32.png"/><Relationship Id="rId23" Type="http://schemas.openxmlformats.org/officeDocument/2006/relationships/image" Target="../media/image36.png"/><Relationship Id="rId10" Type="http://schemas.openxmlformats.org/officeDocument/2006/relationships/tags" Target="../tags/tag110.xml"/><Relationship Id="rId19" Type="http://schemas.openxmlformats.org/officeDocument/2006/relationships/image" Target="../media/image34.jpeg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image" Target="../media/image31.png"/><Relationship Id="rId22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slideLayout" Target="../slideLayouts/slideLayout14.xml"/><Relationship Id="rId18" Type="http://schemas.openxmlformats.org/officeDocument/2006/relationships/oleObject" Target="../embeddings/oleObject12.bin"/><Relationship Id="rId26" Type="http://schemas.openxmlformats.org/officeDocument/2006/relationships/image" Target="../media/image46.png"/><Relationship Id="rId3" Type="http://schemas.openxmlformats.org/officeDocument/2006/relationships/tags" Target="../tags/tag113.xml"/><Relationship Id="rId21" Type="http://schemas.openxmlformats.org/officeDocument/2006/relationships/image" Target="../media/image41.jpeg"/><Relationship Id="rId7" Type="http://schemas.openxmlformats.org/officeDocument/2006/relationships/tags" Target="../tags/tag117.xml"/><Relationship Id="rId12" Type="http://schemas.openxmlformats.org/officeDocument/2006/relationships/tags" Target="../tags/tag122.xml"/><Relationship Id="rId17" Type="http://schemas.openxmlformats.org/officeDocument/2006/relationships/image" Target="../media/image39.png"/><Relationship Id="rId25" Type="http://schemas.openxmlformats.org/officeDocument/2006/relationships/image" Target="../media/image45.png"/><Relationship Id="rId2" Type="http://schemas.openxmlformats.org/officeDocument/2006/relationships/tags" Target="../tags/tag112.xml"/><Relationship Id="rId16" Type="http://schemas.openxmlformats.org/officeDocument/2006/relationships/image" Target="../media/image38.png"/><Relationship Id="rId20" Type="http://schemas.openxmlformats.org/officeDocument/2006/relationships/image" Target="../media/image40.png"/><Relationship Id="rId1" Type="http://schemas.openxmlformats.org/officeDocument/2006/relationships/vmlDrawing" Target="../drawings/vmlDrawing11.vml"/><Relationship Id="rId6" Type="http://schemas.openxmlformats.org/officeDocument/2006/relationships/tags" Target="../tags/tag116.xml"/><Relationship Id="rId11" Type="http://schemas.openxmlformats.org/officeDocument/2006/relationships/tags" Target="../tags/tag121.xml"/><Relationship Id="rId24" Type="http://schemas.openxmlformats.org/officeDocument/2006/relationships/image" Target="../media/image44.jpeg"/><Relationship Id="rId5" Type="http://schemas.openxmlformats.org/officeDocument/2006/relationships/tags" Target="../tags/tag115.xml"/><Relationship Id="rId15" Type="http://schemas.openxmlformats.org/officeDocument/2006/relationships/image" Target="../media/image37.jpeg"/><Relationship Id="rId23" Type="http://schemas.openxmlformats.org/officeDocument/2006/relationships/image" Target="../media/image43.jpeg"/><Relationship Id="rId10" Type="http://schemas.openxmlformats.org/officeDocument/2006/relationships/tags" Target="../tags/tag120.xml"/><Relationship Id="rId19" Type="http://schemas.openxmlformats.org/officeDocument/2006/relationships/image" Target="../media/image2.emf"/><Relationship Id="rId4" Type="http://schemas.openxmlformats.org/officeDocument/2006/relationships/tags" Target="../tags/tag114.xml"/><Relationship Id="rId9" Type="http://schemas.openxmlformats.org/officeDocument/2006/relationships/tags" Target="../tags/tag119.xml"/><Relationship Id="rId14" Type="http://schemas.openxmlformats.org/officeDocument/2006/relationships/notesSlide" Target="../notesSlides/notesSlide5.xml"/><Relationship Id="rId22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3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9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410" y="3175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9" name="think-cell Folie" r:id="rId6" imgW="360" imgH="360" progId="TCLayout.ActiveDocument.1">
                  <p:embed/>
                </p:oleObj>
              </mc:Choice>
              <mc:Fallback>
                <p:oleObj name="think-cell Folie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" y="3175"/>
                        <a:ext cx="1586" cy="1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hteck 10" hidden="1">
            <a:extLst>
              <a:ext uri="{FF2B5EF4-FFF2-40B4-BE49-F238E27FC236}">
                <a16:creationId xmlns:a16="http://schemas.microsoft.com/office/drawing/2014/main" xmlns="" id="{BD9370F6-FFAB-4E6C-A570-836A8CD5FAD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822" y="1586"/>
            <a:ext cx="158667" cy="1586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913862" fontAlgn="base">
              <a:spcBef>
                <a:spcPct val="0"/>
              </a:spcBef>
              <a:spcAft>
                <a:spcPct val="0"/>
              </a:spcAft>
            </a:pPr>
            <a:endParaRPr lang="en-GB" sz="263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148" name="Titel 23"/>
          <p:cNvSpPr>
            <a:spLocks noGrp="1"/>
          </p:cNvSpPr>
          <p:nvPr>
            <p:ph type="ctrTitle"/>
          </p:nvPr>
        </p:nvSpPr>
        <p:spPr>
          <a:xfrm>
            <a:off x="214648" y="3726011"/>
            <a:ext cx="8425571" cy="1214179"/>
          </a:xfrm>
        </p:spPr>
        <p:txBody>
          <a:bodyPr vert="horz"/>
          <a:lstStyle/>
          <a:p>
            <a:r>
              <a:rPr lang="en-GB" dirty="0"/>
              <a:t>KSB Pumps Company Limited-Pakistan</a:t>
            </a:r>
            <a:br>
              <a:rPr lang="en-GB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		</a:t>
            </a:r>
            <a:r>
              <a:rPr lang="en-US" altLang="en-US" dirty="0">
                <a:solidFill>
                  <a:srgbClr val="CB5833"/>
                </a:solidFill>
              </a:rPr>
              <a:t>Corporate Briefing Session (CBS-2022)</a:t>
            </a:r>
            <a:endParaRPr lang="en-GB" dirty="0">
              <a:solidFill>
                <a:srgbClr val="CB5833"/>
              </a:solidFill>
            </a:endParaRPr>
          </a:p>
        </p:txBody>
      </p:sp>
      <p:sp>
        <p:nvSpPr>
          <p:cNvPr id="6149" name="Untertitel 24"/>
          <p:cNvSpPr>
            <a:spLocks noGrp="1"/>
          </p:cNvSpPr>
          <p:nvPr>
            <p:ph type="subTitle" idx="1"/>
          </p:nvPr>
        </p:nvSpPr>
        <p:spPr>
          <a:xfrm>
            <a:off x="5562724" y="5166171"/>
            <a:ext cx="4265566" cy="269804"/>
          </a:xfrm>
        </p:spPr>
        <p:txBody>
          <a:bodyPr/>
          <a:lstStyle/>
          <a:p>
            <a:r>
              <a:rPr lang="en-GB" dirty="0"/>
              <a:t>Dated: 23th February, 2022</a:t>
            </a:r>
            <a:endParaRPr lang="en-GB" noProof="0" dirty="0"/>
          </a:p>
        </p:txBody>
      </p:sp>
      <p:sp>
        <p:nvSpPr>
          <p:cNvPr id="8" name="Textplatzhalter 25"/>
          <p:cNvSpPr>
            <a:spLocks noGrp="1"/>
          </p:cNvSpPr>
          <p:nvPr>
            <p:ph type="body" sz="quarter" idx="10"/>
          </p:nvPr>
        </p:nvSpPr>
        <p:spPr>
          <a:xfrm>
            <a:off x="8944750" y="5594002"/>
            <a:ext cx="1262474" cy="107850"/>
          </a:xfrm>
        </p:spPr>
        <p:txBody>
          <a:bodyPr/>
          <a:lstStyle/>
          <a:p>
            <a:pPr lvl="0"/>
            <a:r>
              <a:rPr lang="en-GB" noProof="0" dirty="0"/>
              <a:t>KSB Pumps </a:t>
            </a:r>
            <a:r>
              <a:rPr lang="en-GB" dirty="0"/>
              <a:t>Company Limited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09245378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F9D80-8CC0-4D1F-96B9-0199EF61ADB5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378148" y="92438"/>
            <a:ext cx="3136554" cy="75325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0" dirty="0">
                <a:solidFill>
                  <a:srgbClr val="CB5833"/>
                </a:solidFill>
              </a:rPr>
              <a:t>KSB Pakistan - Financials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de-DE" altLang="en-US" dirty="0"/>
              <a:t>Key Figures</a:t>
            </a:r>
            <a:endParaRPr lang="en-US" alt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xmlns="" id="{F78646CE-553E-4A95-9147-B58D56DA8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709243"/>
              </p:ext>
            </p:extLst>
          </p:nvPr>
        </p:nvGraphicFramePr>
        <p:xfrm>
          <a:off x="377659" y="1061715"/>
          <a:ext cx="6912909" cy="347383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109485424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4154261037"/>
                    </a:ext>
                  </a:extLst>
                </a:gridCol>
                <a:gridCol w="2664437">
                  <a:extLst>
                    <a:ext uri="{9D8B030D-6E8A-4147-A177-3AD203B41FA5}">
                      <a16:colId xmlns:a16="http://schemas.microsoft.com/office/drawing/2014/main" xmlns="" val="2456414791"/>
                    </a:ext>
                  </a:extLst>
                </a:gridCol>
              </a:tblGrid>
              <a:tr h="33047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September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September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9319181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Company Order Intake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2,497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3,829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9166661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Sales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2,490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3,039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2972349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Intercompany Sales (Export)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4100423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Operating Profit (EBIT)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3104584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EBT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4949826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EBIT / (Loss)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8843049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ROS / (Loss)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8257397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600" dirty="0"/>
                        <a:t>Earning / (Loss) per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(1.50)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(0.96)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5036523"/>
                  </a:ext>
                </a:extLst>
              </a:tr>
            </a:tbl>
          </a:graphicData>
        </a:graphic>
      </p:graphicFrame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xmlns="" id="{15BF2466-BC18-458F-AD59-6F2A5725B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90452"/>
              </p:ext>
            </p:extLst>
          </p:nvPr>
        </p:nvGraphicFramePr>
        <p:xfrm>
          <a:off x="378148" y="4878139"/>
          <a:ext cx="6912911" cy="7416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385634">
                  <a:extLst>
                    <a:ext uri="{9D8B030D-6E8A-4147-A177-3AD203B41FA5}">
                      <a16:colId xmlns:a16="http://schemas.microsoft.com/office/drawing/2014/main" xmlns="" val="26181650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12759766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3175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33927418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1311495100"/>
                    </a:ext>
                  </a:extLst>
                </a:gridCol>
                <a:gridCol w="926877">
                  <a:extLst>
                    <a:ext uri="{9D8B030D-6E8A-4147-A177-3AD203B41FA5}">
                      <a16:colId xmlns:a16="http://schemas.microsoft.com/office/drawing/2014/main" xmlns="" val="415424126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Maximum Share 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4970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1561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280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3715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2822" y="1586"/>
          <a:ext cx="158667" cy="15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96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243715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" y="1586"/>
                        <a:ext cx="158667" cy="158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platzhalter 25">
            <a:extLst>
              <a:ext uri="{FF2B5EF4-FFF2-40B4-BE49-F238E27FC236}">
                <a16:creationId xmlns:a16="http://schemas.microsoft.com/office/drawing/2014/main" xmlns="" id="{362D2602-B1BF-49F6-B819-7368698C6CC9}"/>
              </a:ext>
            </a:extLst>
          </p:cNvPr>
          <p:cNvSpPr txBox="1">
            <a:spLocks/>
          </p:cNvSpPr>
          <p:nvPr/>
        </p:nvSpPr>
        <p:spPr>
          <a:xfrm>
            <a:off x="9428104" y="5824537"/>
            <a:ext cx="1262474" cy="1262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ts val="1368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7684" indent="-307684" algn="l" rtl="0" eaLnBrk="1" fontAlgn="base" hangingPunct="1">
              <a:spcBef>
                <a:spcPts val="912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15369" indent="-307684" algn="l" rtl="0" eaLnBrk="1" fontAlgn="base" hangingPunct="1">
              <a:spcBef>
                <a:spcPts val="456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21244" indent="-305875" algn="l" rtl="0" eaLnBrk="1" fontAlgn="base" hangingPunct="1">
              <a:spcBef>
                <a:spcPts val="228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21244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866895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149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403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657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14"/>
              <a:t>KSB Pumps Company Limited</a:t>
            </a:r>
            <a:endParaRPr lang="en-GB" sz="614" dirty="0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xmlns="" id="{1CBFE88C-8BEB-4571-A488-D9E02FA66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47441" y="5701527"/>
            <a:ext cx="2061075" cy="1231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199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513" indent="-285582">
              <a:spcBef>
                <a:spcPts val="799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327" indent="-228466">
              <a:spcBef>
                <a:spcPts val="4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9259" indent="-228466">
              <a:spcBef>
                <a:spcPts val="2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6190" indent="-228466">
              <a:spcBef>
                <a:spcPct val="20000"/>
              </a:spcBef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3120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0051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6983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3914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A07DD6-EC5D-4643-AF6E-C7BB55F95A93}" type="slidenum">
              <a:rPr lang="en-GB" altLang="en-US" b="0" smtClean="0">
                <a:solidFill>
                  <a:srgbClr val="707070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 b="0" dirty="0">
              <a:solidFill>
                <a:srgbClr val="707070"/>
              </a:solidFill>
            </a:endParaRPr>
          </a:p>
        </p:txBody>
      </p:sp>
      <p:sp>
        <p:nvSpPr>
          <p:cNvPr id="13" name="Text Box 259">
            <a:extLst>
              <a:ext uri="{FF2B5EF4-FFF2-40B4-BE49-F238E27FC236}">
                <a16:creationId xmlns:a16="http://schemas.microsoft.com/office/drawing/2014/main" xmlns="" id="{1232BD9C-CDC5-452D-922E-5B7432038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34" y="5846497"/>
            <a:ext cx="2122954" cy="13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8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4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2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877" dirty="0">
                <a:solidFill>
                  <a:srgbClr val="000000"/>
                </a:solidFill>
              </a:rPr>
              <a:t>All values in Mio PKR</a:t>
            </a:r>
          </a:p>
        </p:txBody>
      </p:sp>
      <p:pic>
        <p:nvPicPr>
          <p:cNvPr id="18" name="Grafik 7" descr="PPT_Vorlage_Bild_Z_130508.jpg">
            <a:extLst>
              <a:ext uri="{FF2B5EF4-FFF2-40B4-BE49-F238E27FC236}">
                <a16:creationId xmlns:a16="http://schemas.microsoft.com/office/drawing/2014/main" xmlns="" id="{0FE96C34-1D50-4AAF-A1D8-D0045640430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 l="39905" r="16481"/>
          <a:stretch>
            <a:fillRect/>
          </a:stretch>
        </p:blipFill>
        <p:spPr>
          <a:xfrm>
            <a:off x="-1107" y="6046"/>
            <a:ext cx="3737163" cy="6005816"/>
          </a:xfrm>
          <a:prstGeom prst="rect">
            <a:avLst/>
          </a:prstGeom>
        </p:spPr>
      </p:pic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xmlns="" id="{553C3849-DAB5-4609-8DA6-72F224363E99}"/>
              </a:ext>
            </a:extLst>
          </p:cNvPr>
          <p:cNvSpPr txBox="1">
            <a:spLocks/>
          </p:cNvSpPr>
          <p:nvPr/>
        </p:nvSpPr>
        <p:spPr>
          <a:xfrm>
            <a:off x="3663550" y="1061715"/>
            <a:ext cx="6867726" cy="423901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ts val="1368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7684" indent="-307684" algn="l" rtl="0" eaLnBrk="1" fontAlgn="base" hangingPunct="1">
              <a:spcBef>
                <a:spcPts val="912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15369" indent="-307684" algn="l" rtl="0" eaLnBrk="1" fontAlgn="base" hangingPunct="1">
              <a:spcBef>
                <a:spcPts val="456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21244" indent="-305875" algn="l" rtl="0" eaLnBrk="1" fontAlgn="base" hangingPunct="1">
              <a:spcBef>
                <a:spcPts val="228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21244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866895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149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403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657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Very optimistic outlook for Pumps/ Valves &amp; Projects businesses.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Higher Growth projection for 1</a:t>
            </a:r>
            <a:r>
              <a:rPr lang="en-GB" baseline="30000" dirty="0">
                <a:solidFill>
                  <a:schemeClr val="tx1"/>
                </a:solidFill>
                <a:latin typeface="Arial" charset="0"/>
                <a:cs typeface="Arial" charset="0"/>
              </a:rPr>
              <a:t>st</a:t>
            </a: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 half compared to 2021.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Government sector activities are anticipated to gear up in the second half of the year 2022 in line with election year 2023  specially in Water Segment.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Efforts in place to secure significant orders from more important projects like Punjab Aab-e-Pak Authority, WASA and Karachi K4.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xmlns="" id="{4A2A3A0A-5AA0-404B-B90C-76176E179C20}"/>
              </a:ext>
            </a:extLst>
          </p:cNvPr>
          <p:cNvSpPr txBox="1">
            <a:spLocks/>
          </p:cNvSpPr>
          <p:nvPr/>
        </p:nvSpPr>
        <p:spPr>
          <a:xfrm>
            <a:off x="4127341" y="4078030"/>
            <a:ext cx="6218283" cy="1136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273" rtl="0" eaLnBrk="1" latinLnBrk="0" hangingPunct="1">
              <a:spcBef>
                <a:spcPts val="1200"/>
              </a:spcBef>
              <a:buFont typeface="Arial" pitchFamily="34" charset="0"/>
              <a:buNone/>
              <a:defRPr sz="180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69837" indent="-269837" algn="l" defTabSz="914273" rtl="0" eaLnBrk="1" latinLnBrk="0" hangingPunct="1">
              <a:spcBef>
                <a:spcPts val="800"/>
              </a:spcBef>
              <a:buFont typeface="Wingdings" pitchFamily="2" charset="2"/>
              <a:buChar char="§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39675" indent="-269837" algn="l" defTabSz="914273" rtl="0" eaLnBrk="1" latinLnBrk="0" hangingPunct="1">
              <a:spcBef>
                <a:spcPts val="400"/>
              </a:spcBef>
              <a:buClrTx/>
              <a:buFont typeface="Arial" pitchFamily="34" charset="0"/>
              <a:buChar char="–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07925" indent="-268251" algn="l" defTabSz="914273" rtl="0" eaLnBrk="1" latinLnBrk="0" hangingPunct="1">
              <a:spcBef>
                <a:spcPts val="200"/>
              </a:spcBef>
              <a:buClrTx/>
              <a:buFont typeface="Arial" pitchFamily="34" charset="0"/>
              <a:buChar char="–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07925" indent="0" algn="l" defTabSz="914273" rtl="0" eaLnBrk="1" latinLnBrk="0" hangingPunct="1">
              <a:spcBef>
                <a:spcPts val="0"/>
              </a:spcBef>
              <a:buFont typeface="Arial" pitchFamily="34" charset="0"/>
              <a:buNone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252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87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25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63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698" indent="-342698" algn="just">
              <a:buFont typeface="Symbol" panose="05050102010706020507" pitchFamily="18" charset="2"/>
              <a:buChar char=""/>
            </a:pPr>
            <a:endParaRPr lang="en-CA" sz="1599" dirty="0">
              <a:solidFill>
                <a:schemeClr val="tx1"/>
              </a:solidFill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EAA0D7C6-B3EA-4E41-AA36-0EE2B34A0F21}"/>
              </a:ext>
            </a:extLst>
          </p:cNvPr>
          <p:cNvSpPr txBox="1">
            <a:spLocks/>
          </p:cNvSpPr>
          <p:nvPr/>
        </p:nvSpPr>
        <p:spPr>
          <a:xfrm>
            <a:off x="3906540" y="80000"/>
            <a:ext cx="3136554" cy="75325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0" dirty="0">
                <a:solidFill>
                  <a:srgbClr val="CB5833"/>
                </a:solidFill>
              </a:rPr>
              <a:t>KSB Pakistan </a:t>
            </a:r>
          </a:p>
          <a:p>
            <a:r>
              <a:rPr lang="en-US" altLang="en-US" dirty="0"/>
              <a:t>Business </a:t>
            </a:r>
            <a:r>
              <a:rPr lang="de-DE" altLang="en-US" dirty="0"/>
              <a:t>Outlook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766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3715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2822" y="1586"/>
          <a:ext cx="158667" cy="15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20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243715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" y="1586"/>
                        <a:ext cx="158667" cy="158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platzhalter 25">
            <a:extLst>
              <a:ext uri="{FF2B5EF4-FFF2-40B4-BE49-F238E27FC236}">
                <a16:creationId xmlns:a16="http://schemas.microsoft.com/office/drawing/2014/main" xmlns="" id="{362D2602-B1BF-49F6-B819-7368698C6CC9}"/>
              </a:ext>
            </a:extLst>
          </p:cNvPr>
          <p:cNvSpPr txBox="1">
            <a:spLocks/>
          </p:cNvSpPr>
          <p:nvPr/>
        </p:nvSpPr>
        <p:spPr>
          <a:xfrm>
            <a:off x="9428104" y="5824537"/>
            <a:ext cx="1262474" cy="1262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ts val="1368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7684" indent="-307684" algn="l" rtl="0" eaLnBrk="1" fontAlgn="base" hangingPunct="1">
              <a:spcBef>
                <a:spcPts val="912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15369" indent="-307684" algn="l" rtl="0" eaLnBrk="1" fontAlgn="base" hangingPunct="1">
              <a:spcBef>
                <a:spcPts val="456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21244" indent="-305875" algn="l" rtl="0" eaLnBrk="1" fontAlgn="base" hangingPunct="1">
              <a:spcBef>
                <a:spcPts val="228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21244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866895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149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403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657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14"/>
              <a:t>KSB Pumps Company Limited</a:t>
            </a:r>
            <a:endParaRPr lang="en-GB" sz="614" dirty="0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xmlns="" id="{1CBFE88C-8BEB-4571-A488-D9E02FA66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447441" y="5701527"/>
            <a:ext cx="2061075" cy="1231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199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513" indent="-285582">
              <a:spcBef>
                <a:spcPts val="799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327" indent="-228466">
              <a:spcBef>
                <a:spcPts val="4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9259" indent="-228466">
              <a:spcBef>
                <a:spcPts val="2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6190" indent="-228466">
              <a:spcBef>
                <a:spcPct val="20000"/>
              </a:spcBef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3120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0051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6983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3914" indent="-228466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A07DD6-EC5D-4643-AF6E-C7BB55F95A93}" type="slidenum">
              <a:rPr lang="en-GB" altLang="en-US" b="0" smtClean="0">
                <a:solidFill>
                  <a:srgbClr val="707070"/>
                </a:solidFill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en-US" b="0" dirty="0">
              <a:solidFill>
                <a:srgbClr val="707070"/>
              </a:solidFill>
            </a:endParaRPr>
          </a:p>
        </p:txBody>
      </p:sp>
      <p:sp>
        <p:nvSpPr>
          <p:cNvPr id="13" name="Text Box 259">
            <a:extLst>
              <a:ext uri="{FF2B5EF4-FFF2-40B4-BE49-F238E27FC236}">
                <a16:creationId xmlns:a16="http://schemas.microsoft.com/office/drawing/2014/main" xmlns="" id="{1232BD9C-CDC5-452D-922E-5B7432038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34" y="5846497"/>
            <a:ext cx="2122954" cy="13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8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4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2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877" dirty="0">
                <a:solidFill>
                  <a:srgbClr val="000000"/>
                </a:solidFill>
              </a:rPr>
              <a:t>All values in Mio PKR</a:t>
            </a:r>
          </a:p>
        </p:txBody>
      </p:sp>
      <p:pic>
        <p:nvPicPr>
          <p:cNvPr id="18" name="Grafik 7" descr="PPT_Vorlage_Bild_Z_130508.jpg">
            <a:extLst>
              <a:ext uri="{FF2B5EF4-FFF2-40B4-BE49-F238E27FC236}">
                <a16:creationId xmlns:a16="http://schemas.microsoft.com/office/drawing/2014/main" xmlns="" id="{0FE96C34-1D50-4AAF-A1D8-D0045640430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 l="39905" r="16481"/>
          <a:stretch>
            <a:fillRect/>
          </a:stretch>
        </p:blipFill>
        <p:spPr>
          <a:xfrm>
            <a:off x="-1107" y="6046"/>
            <a:ext cx="3737163" cy="6005816"/>
          </a:xfrm>
          <a:prstGeom prst="rect">
            <a:avLst/>
          </a:prstGeom>
        </p:spPr>
      </p:pic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xmlns="" id="{553C3849-DAB5-4609-8DA6-72F224363E99}"/>
              </a:ext>
            </a:extLst>
          </p:cNvPr>
          <p:cNvSpPr txBox="1">
            <a:spLocks/>
          </p:cNvSpPr>
          <p:nvPr/>
        </p:nvSpPr>
        <p:spPr>
          <a:xfrm>
            <a:off x="3793166" y="989707"/>
            <a:ext cx="6759088" cy="361880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ts val="1368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7684" indent="-307684" algn="l" rtl="0" eaLnBrk="1" fontAlgn="base" hangingPunct="1">
              <a:spcBef>
                <a:spcPts val="912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15369" indent="-307684" algn="l" rtl="0" eaLnBrk="1" fontAlgn="base" hangingPunct="1">
              <a:spcBef>
                <a:spcPts val="456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21244" indent="-305875" algn="l" rtl="0" eaLnBrk="1" fontAlgn="base" hangingPunct="1">
              <a:spcBef>
                <a:spcPts val="228"/>
              </a:spcBef>
              <a:spcAft>
                <a:spcPct val="0"/>
              </a:spcAft>
              <a:buFont typeface="Arial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21244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866895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149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403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657" indent="-260627" algn="l" defTabSz="104250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Growth expected in the sugar and steel sector as expansions are planned in these areas.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KSB Pakistan products portfolio and infrastructure are geared to provide the best services to our clientele, considering our specialization in this field.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Export business also has strong business prospects for our region of MEA-R specially markets of KSA, SA and Turkey. </a:t>
            </a:r>
          </a:p>
          <a:p>
            <a:pPr marL="285750" indent="-2160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charset="0"/>
                <a:cs typeface="Arial" charset="0"/>
              </a:rPr>
              <a:t>Expansion in  KSB Pakistan's market share with sustainable growth in the future will remain the key focal point while relying on effective corporate communication for the key growth initiatives.</a:t>
            </a:r>
          </a:p>
          <a:p>
            <a:pPr marL="300586" indent="-300586" algn="just">
              <a:spcBef>
                <a:spcPts val="0"/>
              </a:spcBef>
              <a:spcAft>
                <a:spcPts val="1198"/>
              </a:spcAft>
              <a:buFont typeface="Arial" pitchFamily="34" charset="0"/>
              <a:buChar char="•"/>
              <a:defRPr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xmlns="" id="{4A2A3A0A-5AA0-404B-B90C-76176E179C20}"/>
              </a:ext>
            </a:extLst>
          </p:cNvPr>
          <p:cNvSpPr txBox="1">
            <a:spLocks/>
          </p:cNvSpPr>
          <p:nvPr/>
        </p:nvSpPr>
        <p:spPr>
          <a:xfrm>
            <a:off x="4127341" y="4078030"/>
            <a:ext cx="6218283" cy="1136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273" rtl="0" eaLnBrk="1" latinLnBrk="0" hangingPunct="1">
              <a:spcBef>
                <a:spcPts val="1200"/>
              </a:spcBef>
              <a:buFont typeface="Arial" pitchFamily="34" charset="0"/>
              <a:buNone/>
              <a:defRPr sz="180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69837" indent="-269837" algn="l" defTabSz="914273" rtl="0" eaLnBrk="1" latinLnBrk="0" hangingPunct="1">
              <a:spcBef>
                <a:spcPts val="800"/>
              </a:spcBef>
              <a:buFont typeface="Wingdings" pitchFamily="2" charset="2"/>
              <a:buChar char="§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39675" indent="-269837" algn="l" defTabSz="914273" rtl="0" eaLnBrk="1" latinLnBrk="0" hangingPunct="1">
              <a:spcBef>
                <a:spcPts val="400"/>
              </a:spcBef>
              <a:buClrTx/>
              <a:buFont typeface="Arial" pitchFamily="34" charset="0"/>
              <a:buChar char="–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07925" indent="-268251" algn="l" defTabSz="914273" rtl="0" eaLnBrk="1" latinLnBrk="0" hangingPunct="1">
              <a:spcBef>
                <a:spcPts val="200"/>
              </a:spcBef>
              <a:buClrTx/>
              <a:buFont typeface="Arial" pitchFamily="34" charset="0"/>
              <a:buChar char="–"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07925" indent="0" algn="l" defTabSz="914273" rtl="0" eaLnBrk="1" latinLnBrk="0" hangingPunct="1">
              <a:spcBef>
                <a:spcPts val="0"/>
              </a:spcBef>
              <a:buFont typeface="Arial" pitchFamily="34" charset="0"/>
              <a:buNone/>
              <a:defRPr sz="180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252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87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25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63" indent="-228569" algn="l" defTabSz="91427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698" indent="-342698" algn="just">
              <a:buFont typeface="Symbol" panose="05050102010706020507" pitchFamily="18" charset="2"/>
              <a:buChar char=""/>
            </a:pPr>
            <a:endParaRPr lang="en-CA" sz="1599" dirty="0">
              <a:solidFill>
                <a:schemeClr val="tx1"/>
              </a:solidFill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EAA0D7C6-B3EA-4E41-AA36-0EE2B34A0F21}"/>
              </a:ext>
            </a:extLst>
          </p:cNvPr>
          <p:cNvSpPr txBox="1">
            <a:spLocks/>
          </p:cNvSpPr>
          <p:nvPr/>
        </p:nvSpPr>
        <p:spPr>
          <a:xfrm>
            <a:off x="3906540" y="80000"/>
            <a:ext cx="3136554" cy="75325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0" dirty="0">
                <a:solidFill>
                  <a:srgbClr val="CB5833"/>
                </a:solidFill>
              </a:rPr>
              <a:t>KSB Pakistan </a:t>
            </a:r>
          </a:p>
          <a:p>
            <a:r>
              <a:rPr lang="en-US" altLang="en-US" dirty="0"/>
              <a:t>Business </a:t>
            </a:r>
            <a:r>
              <a:rPr lang="de-DE" altLang="en-US" dirty="0"/>
              <a:t>Outlook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3943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9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410" y="3175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71" name="think-cell Folie" r:id="rId6" imgW="360" imgH="360" progId="TCLayout.ActiveDocument.1">
                  <p:embed/>
                </p:oleObj>
              </mc:Choice>
              <mc:Fallback>
                <p:oleObj name="think-cell Folie" r:id="rId6" imgW="360" imgH="360" progId="TCLayout.ActiveDocument.1">
                  <p:embed/>
                  <p:pic>
                    <p:nvPicPr>
                      <p:cNvPr id="6146" name="Object 9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" y="3175"/>
                        <a:ext cx="1586" cy="1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hteck 10" hidden="1">
            <a:extLst>
              <a:ext uri="{FF2B5EF4-FFF2-40B4-BE49-F238E27FC236}">
                <a16:creationId xmlns:a16="http://schemas.microsoft.com/office/drawing/2014/main" xmlns="" id="{BD9370F6-FFAB-4E6C-A570-836A8CD5FAD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822" y="1586"/>
            <a:ext cx="158667" cy="1586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913862" fontAlgn="base">
              <a:spcBef>
                <a:spcPct val="0"/>
              </a:spcBef>
              <a:spcAft>
                <a:spcPct val="0"/>
              </a:spcAft>
            </a:pPr>
            <a:endParaRPr lang="en-GB" sz="2630" b="1" dirty="0">
              <a:solidFill>
                <a:srgbClr val="000000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148" name="Titel 23"/>
          <p:cNvSpPr>
            <a:spLocks noGrp="1"/>
          </p:cNvSpPr>
          <p:nvPr>
            <p:ph type="ctrTitle"/>
          </p:nvPr>
        </p:nvSpPr>
        <p:spPr>
          <a:xfrm>
            <a:off x="3906540" y="4302075"/>
            <a:ext cx="4248472" cy="677108"/>
          </a:xfrm>
        </p:spPr>
        <p:txBody>
          <a:bodyPr vert="horz"/>
          <a:lstStyle/>
          <a:p>
            <a:r>
              <a:rPr lang="en-US" altLang="en-US" sz="4400" dirty="0"/>
              <a:t>	</a:t>
            </a:r>
            <a:r>
              <a:rPr lang="en-US" altLang="en-US" sz="4400" dirty="0">
                <a:solidFill>
                  <a:srgbClr val="CB5833"/>
                </a:solidFill>
              </a:rPr>
              <a:t>Thank You</a:t>
            </a:r>
            <a:endParaRPr lang="en-GB" sz="4400" dirty="0">
              <a:solidFill>
                <a:srgbClr val="CB5833"/>
              </a:solidFill>
            </a:endParaRPr>
          </a:p>
        </p:txBody>
      </p:sp>
      <p:sp>
        <p:nvSpPr>
          <p:cNvPr id="8" name="Textplatzhalter 25"/>
          <p:cNvSpPr>
            <a:spLocks noGrp="1"/>
          </p:cNvSpPr>
          <p:nvPr>
            <p:ph type="body" sz="quarter" idx="10"/>
          </p:nvPr>
        </p:nvSpPr>
        <p:spPr>
          <a:xfrm>
            <a:off x="8944750" y="5594002"/>
            <a:ext cx="1262474" cy="107850"/>
          </a:xfrm>
        </p:spPr>
        <p:txBody>
          <a:bodyPr/>
          <a:lstStyle/>
          <a:p>
            <a:pPr lvl="0"/>
            <a:r>
              <a:rPr lang="en-GB" noProof="0" dirty="0"/>
              <a:t>KSB Pumps </a:t>
            </a:r>
            <a:r>
              <a:rPr lang="en-GB" dirty="0"/>
              <a:t>Company Limited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30121567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8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0155" y="2611291"/>
            <a:ext cx="3564136" cy="1225599"/>
          </a:xfrm>
        </p:spPr>
        <p:txBody>
          <a:bodyPr>
            <a:normAutofit/>
          </a:bodyPr>
          <a:lstStyle/>
          <a:p>
            <a:r>
              <a:rPr lang="de-DE" sz="1800" b="0" kern="0" dirty="0">
                <a:solidFill>
                  <a:srgbClr val="CB5833"/>
                </a:solidFill>
              </a:rPr>
              <a:t>KSB Worldwide</a:t>
            </a:r>
            <a:br>
              <a:rPr lang="de-DE" sz="1800" b="0" kern="0" dirty="0">
                <a:solidFill>
                  <a:srgbClr val="CB5833"/>
                </a:solidFill>
              </a:rPr>
            </a:br>
            <a:r>
              <a:rPr sz="2000" dirty="0"/>
              <a:t>Being Global Means Being Closer</a:t>
            </a:r>
            <a:endParaRPr lang="en-GB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2850B-DC07-4EDE-989F-258AD4830582}" type="slidenum">
              <a:rPr lang="de-DE" smtClean="0">
                <a:solidFill>
                  <a:srgbClr val="000000"/>
                </a:solidFill>
              </a:rPr>
              <a:pPr/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106327" y="3722590"/>
            <a:ext cx="3564136" cy="2160860"/>
          </a:xfrm>
        </p:spPr>
        <p:txBody>
          <a:bodyPr>
            <a:normAutofit/>
          </a:bodyPr>
          <a:lstStyle/>
          <a:p>
            <a:r>
              <a:rPr lang="en-US" dirty="0"/>
              <a:t>With its 33 production and assembly sites in 16 countries and a tightly knit global sales and service network, KSB staff are active in more than 100 countries.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662536" y="5781393"/>
            <a:ext cx="168275" cy="141288"/>
          </a:xfrm>
          <a:prstGeom prst="rect">
            <a:avLst/>
          </a:prstGeom>
          <a:solidFill>
            <a:srgbClr val="C5D7FF"/>
          </a:solidFill>
          <a:ln w="9525">
            <a:noFill/>
            <a:miter lim="800000"/>
            <a:headEnd/>
            <a:tailEnd/>
          </a:ln>
        </p:spPr>
        <p:txBody>
          <a:bodyPr wrap="none" lIns="53422" tIns="26711" rIns="53422" bIns="26711" anchor="ctr"/>
          <a:lstStyle/>
          <a:p>
            <a:pPr algn="ctr" defTabSz="534988"/>
            <a:endParaRPr lang="de-DE" sz="1900" dirty="0">
              <a:solidFill>
                <a:schemeClr val="bg2"/>
              </a:solidFill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907011" y="5760756"/>
            <a:ext cx="26638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34988">
              <a:spcBef>
                <a:spcPct val="50000"/>
              </a:spcBef>
            </a:pPr>
            <a:r>
              <a:rPr lang="de-DE" sz="1200" dirty="0">
                <a:solidFill>
                  <a:schemeClr val="tx2"/>
                </a:solidFill>
              </a:rPr>
              <a:t>KSB sales and service sites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98" y="-15115"/>
            <a:ext cx="6994107" cy="5706247"/>
          </a:xfrm>
          <a:prstGeom prst="rect">
            <a:avLst/>
          </a:prstGeom>
        </p:spPr>
      </p:pic>
      <p:sp>
        <p:nvSpPr>
          <p:cNvPr id="16" name="Textplatzhalter 2">
            <a:extLst>
              <a:ext uri="{FF2B5EF4-FFF2-40B4-BE49-F238E27FC236}">
                <a16:creationId xmlns:a16="http://schemas.microsoft.com/office/drawing/2014/main" xmlns="" id="{1E8515D8-222B-476B-B5E0-E2120D26EA8F}"/>
              </a:ext>
            </a:extLst>
          </p:cNvPr>
          <p:cNvSpPr txBox="1">
            <a:spLocks/>
          </p:cNvSpPr>
          <p:nvPr/>
        </p:nvSpPr>
        <p:spPr>
          <a:xfrm>
            <a:off x="7074892" y="845691"/>
            <a:ext cx="3564136" cy="16197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69875" indent="-269875" algn="l" defTabSz="914400" rtl="0" eaLnBrk="1" latinLnBrk="0" hangingPunct="1">
              <a:spcBef>
                <a:spcPts val="800"/>
              </a:spcBef>
              <a:buFont typeface="Wingdings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39750" indent="-269875" algn="l" defTabSz="914400" rtl="0" eaLnBrk="1" latinLnBrk="0" hangingPunct="1">
              <a:spcBef>
                <a:spcPts val="400"/>
              </a:spcBef>
              <a:buClrTx/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08038" indent="-268288" algn="l" defTabSz="914400" rtl="0" eaLnBrk="1" latinLnBrk="0" hangingPunct="1">
              <a:spcBef>
                <a:spcPts val="200"/>
              </a:spcBef>
              <a:buClrTx/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08038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latin typeface="Arial"/>
              </a:rPr>
              <a:t>KSB is one of the world’s leading manufacturers of pumps and valves, </a:t>
            </a:r>
            <a:r>
              <a:rPr lang="en-GB" dirty="0">
                <a:solidFill>
                  <a:schemeClr val="tx1"/>
                </a:solidFill>
                <a:latin typeface="Arial"/>
              </a:rPr>
              <a:t>providing a comprehensive range of service offerings.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xmlns="" id="{75C6BE7B-CD02-47C0-8A0D-165643271234}"/>
              </a:ext>
            </a:extLst>
          </p:cNvPr>
          <p:cNvSpPr txBox="1">
            <a:spLocks/>
          </p:cNvSpPr>
          <p:nvPr/>
        </p:nvSpPr>
        <p:spPr>
          <a:xfrm>
            <a:off x="7074892" y="53603"/>
            <a:ext cx="3092450" cy="122413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0" dirty="0">
                <a:solidFill>
                  <a:srgbClr val="CB5833"/>
                </a:solidFill>
                <a:latin typeface="Arial"/>
              </a:rPr>
              <a:t>KSB Group</a:t>
            </a:r>
            <a:r>
              <a:rPr lang="en-GB" kern="0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GB" kern="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000" dirty="0">
                <a:solidFill>
                  <a:srgbClr val="000000"/>
                </a:solidFill>
                <a:latin typeface="Arial"/>
              </a:rPr>
              <a:t>About Us</a:t>
            </a:r>
            <a:endParaRPr lang="en-GB" dirty="0"/>
          </a:p>
        </p:txBody>
      </p:sp>
      <p:sp>
        <p:nvSpPr>
          <p:cNvPr id="19" name="Text Box 13">
            <a:extLst>
              <a:ext uri="{FF2B5EF4-FFF2-40B4-BE49-F238E27FC236}">
                <a16:creationId xmlns:a16="http://schemas.microsoft.com/office/drawing/2014/main" xmlns="" id="{F6DFB143-A9D1-4682-9803-A05F7C3FB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139" y="5773593"/>
            <a:ext cx="28082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534988">
              <a:spcBef>
                <a:spcPct val="50000"/>
              </a:spcBef>
            </a:pPr>
            <a:r>
              <a:rPr lang="de-DE" sz="1200" dirty="0">
                <a:solidFill>
                  <a:schemeClr val="tx2"/>
                </a:solidFill>
              </a:rPr>
              <a:t>KSB production sites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xmlns="" id="{3E6FBB8A-0143-43E7-83E1-54CE29822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01" y="5792643"/>
            <a:ext cx="168275" cy="141287"/>
          </a:xfrm>
          <a:prstGeom prst="rect">
            <a:avLst/>
          </a:prstGeom>
          <a:solidFill>
            <a:srgbClr val="0060A9"/>
          </a:solidFill>
          <a:ln w="9525">
            <a:noFill/>
            <a:miter lim="800000"/>
            <a:headEnd/>
            <a:tailEnd/>
          </a:ln>
        </p:spPr>
        <p:txBody>
          <a:bodyPr wrap="none" lIns="53422" tIns="26711" rIns="53422" bIns="26711" anchor="ctr"/>
          <a:lstStyle/>
          <a:p>
            <a:pPr algn="ctr" defTabSz="534988"/>
            <a:endParaRPr lang="de-DE" sz="1900" dirty="0">
              <a:solidFill>
                <a:schemeClr val="bg2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DAED3CAC-3477-4F86-93A9-3EA0FDDDB3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0396" y="908626"/>
            <a:ext cx="1656184" cy="910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06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13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17820" y="269627"/>
            <a:ext cx="3236938" cy="1440160"/>
          </a:xfrm>
        </p:spPr>
        <p:txBody>
          <a:bodyPr>
            <a:noAutofit/>
          </a:bodyPr>
          <a:lstStyle/>
          <a:p>
            <a:pPr algn="l" defTabSz="914400">
              <a:spcBef>
                <a:spcPct val="0"/>
              </a:spcBef>
              <a:buNone/>
            </a:pPr>
            <a:r>
              <a:rPr lang="en-GB" sz="1800" b="0" kern="0" dirty="0">
                <a:solidFill>
                  <a:srgbClr val="CB5833"/>
                </a:solidFill>
                <a:latin typeface="Arial"/>
              </a:rPr>
              <a:t>Markets Areas</a:t>
            </a:r>
            <a:br>
              <a:rPr lang="en-GB" sz="1800" b="0" kern="0" dirty="0">
                <a:solidFill>
                  <a:srgbClr val="CB5833"/>
                </a:solidFill>
                <a:latin typeface="Arial"/>
              </a:rPr>
            </a:br>
            <a:r>
              <a:rPr lang="en-GB" sz="2000" b="1" i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Products for a variety of Applications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117820" y="1421755"/>
            <a:ext cx="3095625" cy="2304256"/>
          </a:xfrm>
        </p:spPr>
        <p:txBody>
          <a:bodyPr>
            <a:normAutofit/>
          </a:bodyPr>
          <a:lstStyle/>
          <a:p>
            <a:pPr indent="266730" defTabSz="954085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/>
              <a:buChar char="§"/>
            </a:pPr>
            <a:r>
              <a:rPr lang="en-GB" kern="0" dirty="0">
                <a:solidFill>
                  <a:srgbClr val="000000"/>
                </a:solidFill>
              </a:rPr>
              <a:t>Water</a:t>
            </a:r>
            <a:endParaRPr lang="en-GB" kern="0" dirty="0"/>
          </a:p>
          <a:p>
            <a:pPr indent="266730" defTabSz="954085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/>
              <a:buChar char="§"/>
            </a:pPr>
            <a:r>
              <a:rPr lang="en-GB" kern="0" dirty="0">
                <a:solidFill>
                  <a:srgbClr val="000000"/>
                </a:solidFill>
              </a:rPr>
              <a:t>General Industry including Auto Parts</a:t>
            </a:r>
            <a:endParaRPr lang="en-GB" kern="0" dirty="0"/>
          </a:p>
          <a:p>
            <a:pPr indent="266730" defTabSz="954085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/>
              <a:buChar char="§"/>
            </a:pPr>
            <a:r>
              <a:rPr lang="en-GB" kern="0" dirty="0">
                <a:solidFill>
                  <a:srgbClr val="000000"/>
                </a:solidFill>
              </a:rPr>
              <a:t>Petro-Chemical</a:t>
            </a:r>
            <a:endParaRPr lang="en-GB" kern="0" dirty="0"/>
          </a:p>
          <a:p>
            <a:pPr marL="0" indent="266730" algn="l" defTabSz="954085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/>
              <a:buChar char="§"/>
            </a:pPr>
            <a:r>
              <a:rPr lang="en-GB" sz="1800" b="0" i="0" kern="0" baseline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Building Services</a:t>
            </a:r>
            <a:endParaRPr lang="en-GB" kern="0" dirty="0"/>
          </a:p>
          <a:p>
            <a:pPr marL="0" indent="266730" algn="l" defTabSz="954085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/>
              <a:buChar char="§"/>
            </a:pPr>
            <a:r>
              <a:rPr lang="en-GB" sz="1800" b="0" i="0" kern="0" baseline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Energy</a:t>
            </a:r>
            <a:endParaRPr lang="en-GB" kern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2850B-DC07-4EDE-989F-258AD4830582}" type="slidenum">
              <a:rPr lang="de-DE" smtClean="0">
                <a:solidFill>
                  <a:srgbClr val="000000"/>
                </a:solidFill>
              </a:rPr>
              <a:pPr/>
              <a:t>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05" y="-17464"/>
            <a:ext cx="7012134" cy="6040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390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50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1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146900" y="161115"/>
            <a:ext cx="3092450" cy="1225550"/>
          </a:xfrm>
        </p:spPr>
        <p:txBody>
          <a:bodyPr/>
          <a:lstStyle/>
          <a:p>
            <a:pPr eaLnBrk="1" hangingPunct="1"/>
            <a:r>
              <a:rPr lang="en-US" altLang="en-US" sz="1800" b="0" dirty="0">
                <a:solidFill>
                  <a:srgbClr val="CB5833"/>
                </a:solidFill>
              </a:rPr>
              <a:t>KSB Pakistan</a:t>
            </a:r>
            <a:br>
              <a:rPr lang="en-US" altLang="en-US" sz="1800" b="0" dirty="0">
                <a:solidFill>
                  <a:srgbClr val="CB5833"/>
                </a:solidFill>
              </a:rPr>
            </a:br>
            <a:r>
              <a:rPr lang="en-US" altLang="en-US" sz="2000" dirty="0"/>
              <a:t>Overview </a:t>
            </a:r>
            <a:endParaRPr lang="de-DE" alt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061127" y="989707"/>
            <a:ext cx="3559172" cy="3600450"/>
          </a:xfrm>
        </p:spPr>
        <p:txBody>
          <a:bodyPr rtlCol="0">
            <a:noAutofit/>
          </a:bodyPr>
          <a:lstStyle/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1953: </a:t>
            </a:r>
            <a:r>
              <a:rPr lang="de-DE" sz="1600" dirty="0"/>
              <a:t>First agency in Asia: Pakistan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Foundation: 1964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Site size </a:t>
            </a:r>
            <a:r>
              <a:rPr lang="de-DE" sz="1600" dirty="0"/>
              <a:t>- Total area: 89.070 m²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600" dirty="0"/>
              <a:t>Covered area: </a:t>
            </a:r>
            <a:r>
              <a:rPr lang="en-US" sz="1600" dirty="0">
                <a:solidFill>
                  <a:schemeClr val="tx1"/>
                </a:solidFill>
              </a:rPr>
              <a:t>10,000 </a:t>
            </a:r>
            <a:r>
              <a:rPr lang="de-DE" sz="1600" dirty="0"/>
              <a:t>m² 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Product: Pumps &amp; Filtration Plants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600" dirty="0"/>
              <a:t>Capacity Pumps: 5000 Units/Annum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de-DE" sz="1600" dirty="0"/>
              <a:t>Foundry: Ferrus/Non-Ferous     </a:t>
            </a:r>
          </a:p>
          <a:p>
            <a:pPr marL="0" lvl="1" indent="0">
              <a:buNone/>
              <a:defRPr/>
            </a:pPr>
            <a:r>
              <a:rPr lang="de-DE" sz="1600" dirty="0"/>
              <a:t>     20,000 Tons/ Annum</a:t>
            </a:r>
            <a:endParaRPr lang="en-US" sz="1600" dirty="0"/>
          </a:p>
          <a:p>
            <a:pPr lvl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r>
              <a:rPr lang="en-GB" sz="1600" dirty="0"/>
              <a:t> ISO 9001, ISO 14001 &amp; ISO   18001 certified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r>
              <a:rPr lang="en-GB" sz="1600" dirty="0"/>
              <a:t> Environmental Excellence Award 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endParaRPr lang="en-GB" sz="1600" dirty="0">
              <a:cs typeface="Arial" charset="0"/>
            </a:endParaRPr>
          </a:p>
          <a:p>
            <a:pPr marL="857250" indent="-857250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endParaRPr lang="en-US" sz="1600" dirty="0"/>
          </a:p>
          <a:p>
            <a:pPr marL="857250" indent="-857250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endParaRPr lang="en-US" sz="1600" dirty="0"/>
          </a:p>
          <a:p>
            <a:pPr marL="857250" indent="-857250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endParaRPr lang="en-US" sz="1600" dirty="0"/>
          </a:p>
          <a:p>
            <a:pPr marL="857250" indent="-857250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500" dirty="0"/>
              <a:t/>
            </a:r>
            <a:br>
              <a:rPr lang="en-US" sz="500" dirty="0"/>
            </a:br>
            <a:endParaRPr lang="de-DE" sz="5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4" y="3175"/>
            <a:ext cx="7012397" cy="600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61749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-75430" y="-18405"/>
            <a:ext cx="7008167" cy="60302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290568" y="5844710"/>
            <a:ext cx="216372" cy="123111"/>
          </a:xfrm>
        </p:spPr>
        <p:txBody>
          <a:bodyPr/>
          <a:lstStyle/>
          <a:p>
            <a:fld id="{7647B78F-2435-44EC-BEBE-42CD3F263C7B}" type="slidenum">
              <a:rPr lang="en-GB"/>
              <a:pPr/>
              <a:t>5</a:t>
            </a:fld>
            <a:endParaRPr lang="en-GB"/>
          </a:p>
        </p:txBody>
      </p:sp>
      <p:graphicFrame>
        <p:nvGraphicFramePr>
          <p:cNvPr id="402434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472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439" name="Text Box 23"/>
          <p:cNvSpPr txBox="1">
            <a:spLocks noChangeArrowheads="1"/>
          </p:cNvSpPr>
          <p:nvPr/>
        </p:nvSpPr>
        <p:spPr bwMode="auto">
          <a:xfrm>
            <a:off x="-5283" y="158750"/>
            <a:ext cx="7008167" cy="574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3430" tIns="26715" rIns="53430" bIns="26715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CB5833"/>
                </a:solidFill>
                <a:cs typeface="Arial" charset="0"/>
              </a:rPr>
              <a:t>1959   </a:t>
            </a:r>
            <a:r>
              <a:rPr lang="en-US" sz="1600" b="1" kern="0" dirty="0">
                <a:solidFill>
                  <a:srgbClr val="CB5833"/>
                </a:solidFill>
                <a:cs typeface="Arial" charset="0"/>
              </a:rPr>
              <a:t>	</a:t>
            </a:r>
            <a:r>
              <a:rPr lang="en-US" sz="1400" b="1" kern="0" dirty="0">
                <a:solidFill>
                  <a:srgbClr val="CB5833"/>
                </a:solidFill>
                <a:cs typeface="Arial" charset="0"/>
              </a:rPr>
              <a:t>KSB AG established its first subsidiary in Asia </a:t>
            </a:r>
            <a:endParaRPr lang="en-US" sz="600" b="1" kern="0" dirty="0">
              <a:solidFill>
                <a:srgbClr val="CB5833"/>
              </a:solidFill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1964   	Factory built at Hassanabdal</a:t>
            </a:r>
            <a:endParaRPr lang="en-US" sz="600" kern="0" dirty="0">
              <a:solidFill>
                <a:schemeClr val="tx2"/>
              </a:solidFill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1979   	Became Public Limited Company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1980   	Established own foundry – Only Foundry Based Pump Manufacturing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AutoNum type="arabicPlain" startAt="2000"/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      	First Global Manufacturing Network Company in the world to achieve 	Made   	by KSB Certification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2007      	Launched lean manufacturing program new CNC set up for pumps 	production and initiated product modernization new latest pumps/valves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CB5833"/>
                </a:solidFill>
                <a:cs typeface="Arial" charset="0"/>
              </a:rPr>
              <a:t>2009  	First subsidiary in Asia-Pacific and Middle East / Africa to complete 	50 years of operation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AutoNum type="arabicPlain" startAt="2011"/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      	Roll-out of SAP P14.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cs typeface="Arial" charset="0"/>
              </a:rPr>
              <a:t>2018</a:t>
            </a:r>
            <a:r>
              <a:rPr lang="en-US" sz="1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	</a:t>
            </a:r>
            <a:r>
              <a:rPr lang="en-US" sz="1400" kern="0" dirty="0">
                <a:cs typeface="Arial" charset="0"/>
              </a:rPr>
              <a:t>New High Pressure Cast Iron Automated Foundry And Separate 	Foundry for Special Materials </a:t>
            </a:r>
          </a:p>
          <a:p>
            <a:pPr>
              <a:spcBef>
                <a:spcPct val="20000"/>
              </a:spcBef>
              <a:defRPr/>
            </a:pPr>
            <a:endParaRPr lang="en-GB" sz="1400" b="1" dirty="0">
              <a:solidFill>
                <a:srgbClr val="000000"/>
              </a:solidFill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en-GB" sz="1400" dirty="0">
                <a:solidFill>
                  <a:srgbClr val="000000"/>
                </a:solidFill>
                <a:cs typeface="Arial"/>
              </a:rPr>
              <a:t>KSB Pakistan is country’s leading manufacturers of pumps and valves, providing a comprehensive range of service offerings. It’s the only Foundry based manufacturing set up to support local market needs and huge potential for exports. 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0" kern="0" dirty="0">
                <a:solidFill>
                  <a:schemeClr val="tx2"/>
                </a:solidFill>
                <a:cs typeface="Arial" charset="0"/>
              </a:rPr>
              <a:t>	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6925552" y="1172509"/>
            <a:ext cx="2389290" cy="1633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6791" y="2774624"/>
            <a:ext cx="2389290" cy="1674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xmlns="" id="{DD666BC0-1166-4B89-8FBB-9552BF6D9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042" y="4475240"/>
            <a:ext cx="2226142" cy="1536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xmlns="" id="{A7126AC6-5FFD-4A13-88AA-AD0B81EFD69B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7146900" y="161115"/>
            <a:ext cx="3092450" cy="12255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0" dirty="0">
                <a:solidFill>
                  <a:srgbClr val="CB5833"/>
                </a:solidFill>
              </a:rPr>
              <a:t>KSB Pakistan</a:t>
            </a:r>
            <a:br>
              <a:rPr lang="en-US" altLang="en-US" sz="1800" b="0" dirty="0">
                <a:solidFill>
                  <a:srgbClr val="CB5833"/>
                </a:solidFill>
              </a:rPr>
            </a:br>
            <a:r>
              <a:rPr lang="en-US" altLang="en-US" sz="2000" dirty="0"/>
              <a:t>Our Success at a Glance </a:t>
            </a:r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907021705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7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0725" y="2657371"/>
            <a:ext cx="3586137" cy="72793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b="0" dirty="0">
                <a:solidFill>
                  <a:srgbClr val="CB5833"/>
                </a:solidFill>
              </a:rPr>
              <a:t>KSB Pakistan Factory</a:t>
            </a:r>
            <a:r>
              <a:rPr lang="en-US" sz="2000" b="0" dirty="0"/>
              <a:t/>
            </a:r>
            <a:br>
              <a:rPr lang="en-US" sz="2000" b="0" dirty="0"/>
            </a:br>
            <a:r>
              <a:rPr lang="de-DE" sz="2200" dirty="0"/>
              <a:t>Manufacturing at a Glance</a:t>
            </a:r>
            <a:endParaRPr lang="en-US" dirty="0"/>
          </a:p>
        </p:txBody>
      </p:sp>
      <p:pic>
        <p:nvPicPr>
          <p:cNvPr id="49163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056" y="66997"/>
            <a:ext cx="3455805" cy="2493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5" name="Picture 23" descr="Picture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44" y="3431232"/>
            <a:ext cx="3357561" cy="2573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6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0682" y="33304"/>
            <a:ext cx="3439887" cy="2493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7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17" y="49833"/>
            <a:ext cx="3516218" cy="2476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xmlns="" id="{CE70A686-6F58-4EA3-812A-3A7521F2A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753" y="3431232"/>
            <a:ext cx="3357562" cy="2573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F012F3F6-4629-4DED-9E70-0029B5264F9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726" y="3416114"/>
            <a:ext cx="3663920" cy="2549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2712163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1588" y="288925"/>
            <a:ext cx="1987550" cy="1357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8" y="2217738"/>
            <a:ext cx="1214437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extplatzhalter 2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00600" y="3597275"/>
            <a:ext cx="1871663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Sewatec</a:t>
            </a:r>
          </a:p>
        </p:txBody>
      </p:sp>
      <p:pic>
        <p:nvPicPr>
          <p:cNvPr id="52229" name="Picture 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2146300"/>
            <a:ext cx="2000250" cy="1382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280988"/>
            <a:ext cx="2095500" cy="136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2231" name="Object 2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6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5223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072825" y="184234"/>
            <a:ext cx="3092450" cy="17787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800" b="0" dirty="0">
                <a:solidFill>
                  <a:srgbClr val="CB5833"/>
                </a:solidFill>
              </a:rPr>
              <a:t>KSB Pakistan</a:t>
            </a:r>
            <a:r>
              <a:rPr lang="de-DE" dirty="0"/>
              <a:t/>
            </a:r>
            <a:br>
              <a:rPr lang="de-DE" dirty="0"/>
            </a:br>
            <a:r>
              <a:rPr lang="de-DE" sz="2000" dirty="0"/>
              <a:t>Product Portfolio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52233" name="Foliennummernplatzhalter 19"/>
          <p:cNvSpPr>
            <a:spLocks noGrp="1"/>
          </p:cNvSpPr>
          <p:nvPr>
            <p:ph type="sldNum" sz="quarter" idx="4294967295"/>
            <p:custDataLst>
              <p:tags r:id="rId4"/>
            </p:custDataLst>
          </p:nvPr>
        </p:nvSpPr>
        <p:spPr bwMode="auto">
          <a:xfrm>
            <a:off x="7289800" y="5700713"/>
            <a:ext cx="217488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6FE7F2B-CF11-4496-8A05-27246F5119F5}" type="slidenum">
              <a:rPr lang="de-DE" altLang="en-US">
                <a:solidFill>
                  <a:srgbClr val="000000"/>
                </a:solidFill>
              </a:rPr>
              <a:pPr/>
              <a:t>7</a:t>
            </a:fld>
            <a:endParaRPr lang="de-DE" altLang="en-US">
              <a:solidFill>
                <a:srgbClr val="0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093462" y="1061715"/>
            <a:ext cx="3402012" cy="3744913"/>
          </a:xfrm>
        </p:spPr>
        <p:txBody>
          <a:bodyPr rtlCol="0">
            <a:noAutofit/>
          </a:bodyPr>
          <a:lstStyle/>
          <a:p>
            <a:pPr marL="0" lvl="1" indent="0" eaLnBrk="1" fontAlgn="auto" hangingPunct="1">
              <a:spcAft>
                <a:spcPts val="0"/>
              </a:spcAft>
              <a:buNone/>
              <a:defRPr/>
            </a:pPr>
            <a:r>
              <a:rPr lang="de-DE" sz="1600" dirty="0"/>
              <a:t>Type Series Products</a:t>
            </a:r>
            <a:br>
              <a:rPr lang="de-DE" sz="1600" dirty="0"/>
            </a:br>
            <a:endParaRPr lang="de-DE" sz="1600" dirty="0"/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Etanrom 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RPH 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RPK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SNW / PNW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KWP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Sewatec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Omega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sz="1400" dirty="0"/>
              <a:t>WKF/WKL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de-DE" sz="1600" dirty="0"/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de-DE" sz="1200" dirty="0"/>
          </a:p>
          <a:p>
            <a:pPr lvl="1" eaLnBrk="1" fontAlgn="auto" hangingPunct="1">
              <a:spcAft>
                <a:spcPts val="0"/>
              </a:spcAft>
              <a:defRPr/>
            </a:pPr>
            <a:endParaRPr lang="de-DE" sz="1200" dirty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/>
            </a:r>
            <a:br>
              <a:rPr lang="en-US" sz="1200" dirty="0"/>
            </a:br>
            <a:endParaRPr lang="de-DE" sz="1200" dirty="0"/>
          </a:p>
        </p:txBody>
      </p:sp>
      <p:sp>
        <p:nvSpPr>
          <p:cNvPr id="52235" name="Textplatzhalter 2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228600" y="1717675"/>
            <a:ext cx="18716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Etanorm </a:t>
            </a:r>
          </a:p>
        </p:txBody>
      </p:sp>
      <p:sp>
        <p:nvSpPr>
          <p:cNvPr id="52236" name="Rectangle 5"/>
          <p:cNvSpPr>
            <a:spLocks noChangeArrowheads="1"/>
          </p:cNvSpPr>
          <p:nvPr/>
        </p:nvSpPr>
        <p:spPr bwMode="auto">
          <a:xfrm>
            <a:off x="203200" y="269875"/>
            <a:ext cx="282575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2237" name="Rectangle 7"/>
          <p:cNvSpPr>
            <a:spLocks noChangeArrowheads="1"/>
          </p:cNvSpPr>
          <p:nvPr/>
        </p:nvSpPr>
        <p:spPr bwMode="auto">
          <a:xfrm>
            <a:off x="4805363" y="2151063"/>
            <a:ext cx="282575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52238" name="Rectangle 9"/>
          <p:cNvSpPr>
            <a:spLocks noChangeArrowheads="1"/>
          </p:cNvSpPr>
          <p:nvPr/>
        </p:nvSpPr>
        <p:spPr bwMode="auto">
          <a:xfrm>
            <a:off x="244475" y="2217738"/>
            <a:ext cx="284163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52239" name="Textplatzhalter 2"/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2528888" y="1717675"/>
            <a:ext cx="1873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 RPH</a:t>
            </a:r>
          </a:p>
        </p:txBody>
      </p:sp>
      <p:sp>
        <p:nvSpPr>
          <p:cNvPr id="52240" name="Rectangle 11"/>
          <p:cNvSpPr>
            <a:spLocks noChangeArrowheads="1"/>
          </p:cNvSpPr>
          <p:nvPr/>
        </p:nvSpPr>
        <p:spPr bwMode="auto">
          <a:xfrm>
            <a:off x="2528888" y="288925"/>
            <a:ext cx="282575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2241" name="Textplatzhalter 2"/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242888" y="4432300"/>
            <a:ext cx="18732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SNW / PNW</a:t>
            </a:r>
          </a:p>
        </p:txBody>
      </p:sp>
      <p:pic>
        <p:nvPicPr>
          <p:cNvPr id="52242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288925"/>
            <a:ext cx="2000250" cy="1357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43" name="Textplatzhalter 2"/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4800600" y="1717675"/>
            <a:ext cx="18716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RPK</a:t>
            </a:r>
          </a:p>
        </p:txBody>
      </p:sp>
      <p:sp>
        <p:nvSpPr>
          <p:cNvPr id="52244" name="Rectangle 11"/>
          <p:cNvSpPr>
            <a:spLocks noChangeArrowheads="1"/>
          </p:cNvSpPr>
          <p:nvPr/>
        </p:nvSpPr>
        <p:spPr bwMode="auto">
          <a:xfrm>
            <a:off x="4814888" y="288925"/>
            <a:ext cx="285750" cy="2857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3</a:t>
            </a:r>
          </a:p>
        </p:txBody>
      </p:sp>
      <p:graphicFrame>
        <p:nvGraphicFramePr>
          <p:cNvPr id="52245" name="Object 3" descr="rId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29701"/>
              </p:ext>
            </p:extLst>
          </p:nvPr>
        </p:nvGraphicFramePr>
        <p:xfrm>
          <a:off x="2507995" y="2146300"/>
          <a:ext cx="2000250" cy="135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7" name="Photo Editor Photo" r:id="rId20" imgW="4800000" imgH="3885714" progId="">
                  <p:embed/>
                </p:oleObj>
              </mc:Choice>
              <mc:Fallback>
                <p:oleObj name="Photo Editor Photo" r:id="rId20" imgW="4800000" imgH="3885714" progId="">
                  <p:embed/>
                  <p:pic>
                    <p:nvPicPr>
                      <p:cNvPr id="52245" name="Object 3" descr="rId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995" y="2146300"/>
                        <a:ext cx="2000250" cy="1357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46" name="Rectangle 11"/>
          <p:cNvSpPr>
            <a:spLocks noChangeArrowheads="1"/>
          </p:cNvSpPr>
          <p:nvPr/>
        </p:nvSpPr>
        <p:spPr bwMode="auto">
          <a:xfrm>
            <a:off x="2525713" y="2146300"/>
            <a:ext cx="217487" cy="2857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52247" name="Textplatzhalter 2"/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2528888" y="3575050"/>
            <a:ext cx="18732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KWP</a:t>
            </a:r>
          </a:p>
        </p:txBody>
      </p:sp>
      <p:pic>
        <p:nvPicPr>
          <p:cNvPr id="52248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4146550"/>
            <a:ext cx="1368425" cy="138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49" name="Textplatzhalter 2"/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2500313" y="5575300"/>
            <a:ext cx="187166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Omega  </a:t>
            </a:r>
          </a:p>
        </p:txBody>
      </p:sp>
      <p:sp>
        <p:nvSpPr>
          <p:cNvPr id="52250" name="Rectangle 7"/>
          <p:cNvSpPr>
            <a:spLocks noChangeArrowheads="1"/>
          </p:cNvSpPr>
          <p:nvPr/>
        </p:nvSpPr>
        <p:spPr bwMode="auto">
          <a:xfrm>
            <a:off x="2489200" y="4146550"/>
            <a:ext cx="296863" cy="2857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7</a:t>
            </a:r>
          </a:p>
        </p:txBody>
      </p:sp>
      <p:pic>
        <p:nvPicPr>
          <p:cNvPr id="52251" name="Picture 6" descr="P1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4154488"/>
            <a:ext cx="2571750" cy="1370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52" name="Textplatzhalter 2"/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5068888" y="5646738"/>
            <a:ext cx="187166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 dirty="0">
                <a:solidFill>
                  <a:srgbClr val="000000"/>
                </a:solidFill>
              </a:rPr>
              <a:t>WKF/WKL</a:t>
            </a:r>
          </a:p>
        </p:txBody>
      </p:sp>
      <p:sp>
        <p:nvSpPr>
          <p:cNvPr id="52253" name="Rectangle 9"/>
          <p:cNvSpPr>
            <a:spLocks noChangeArrowheads="1"/>
          </p:cNvSpPr>
          <p:nvPr/>
        </p:nvSpPr>
        <p:spPr bwMode="auto">
          <a:xfrm>
            <a:off x="4214813" y="4154488"/>
            <a:ext cx="284162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2954647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E:\Solar\pics\IMG_20131126_124104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4216400"/>
            <a:ext cx="2000250" cy="130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10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200" y="2359025"/>
            <a:ext cx="1714500" cy="140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9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2371725"/>
            <a:ext cx="1928812" cy="1416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3253" name="Object 2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59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5325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Foliennummernplatzhalter 19"/>
          <p:cNvSpPr>
            <a:spLocks noGrp="1"/>
          </p:cNvSpPr>
          <p:nvPr>
            <p:ph type="sldNum" sz="quarter" idx="4294967295"/>
            <p:custDataLst>
              <p:tags r:id="rId2"/>
            </p:custDataLst>
          </p:nvPr>
        </p:nvSpPr>
        <p:spPr bwMode="auto">
          <a:xfrm>
            <a:off x="7289800" y="5700713"/>
            <a:ext cx="217488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00A7A6A-30E1-4114-85F5-69FE1BC4C6E8}" type="slidenum">
              <a:rPr lang="de-DE" altLang="en-US">
                <a:solidFill>
                  <a:srgbClr val="000000"/>
                </a:solidFill>
              </a:rPr>
              <a:pPr/>
              <a:t>8</a:t>
            </a:fld>
            <a:endParaRPr lang="de-DE" altLang="en-US">
              <a:solidFill>
                <a:srgbClr val="00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7132638" y="485651"/>
            <a:ext cx="3402012" cy="3744912"/>
          </a:xfrm>
        </p:spPr>
        <p:txBody>
          <a:bodyPr rtlCol="0">
            <a:noAutofit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de-DE" sz="1600" dirty="0"/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 startAt="13"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Submersibles Pumps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KVP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ALTA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B Pump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Portable Dewatering Units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Moviboost System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Fire Fighting Unit System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Solar Pumping Solution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AutoNum type="arabicPeriod" startAt="9"/>
              <a:defRPr/>
            </a:pPr>
            <a:r>
              <a:rPr lang="de-DE" sz="1400" dirty="0"/>
              <a:t>Filtration Plant System </a:t>
            </a:r>
            <a:br>
              <a:rPr lang="de-DE" sz="1400" dirty="0"/>
            </a:br>
            <a:r>
              <a:rPr lang="de-DE" sz="1400" dirty="0"/>
              <a:t>(RO &amp; UF)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de-DE" sz="1200" dirty="0"/>
          </a:p>
          <a:p>
            <a:pPr marL="3429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de-DE" sz="1200" dirty="0"/>
          </a:p>
          <a:p>
            <a:pPr lvl="1" eaLnBrk="1" fontAlgn="auto" hangingPunct="1">
              <a:spcAft>
                <a:spcPts val="0"/>
              </a:spcAft>
              <a:defRPr/>
            </a:pPr>
            <a:endParaRPr lang="de-DE" sz="1200" dirty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/>
            </a:r>
            <a:br>
              <a:rPr lang="en-US" sz="1200" dirty="0"/>
            </a:br>
            <a:endParaRPr lang="de-DE" sz="1200" dirty="0"/>
          </a:p>
        </p:txBody>
      </p:sp>
      <p:sp>
        <p:nvSpPr>
          <p:cNvPr id="53257" name="Textplatzhalter 2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2560638" y="3863975"/>
            <a:ext cx="1871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Moviboost System</a:t>
            </a:r>
          </a:p>
        </p:txBody>
      </p:sp>
      <p:sp>
        <p:nvSpPr>
          <p:cNvPr id="53258" name="Textplatzhalter 2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274638" y="3863975"/>
            <a:ext cx="1871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Portable Dewatering Units</a:t>
            </a:r>
          </a:p>
        </p:txBody>
      </p:sp>
      <p:pic>
        <p:nvPicPr>
          <p:cNvPr id="53259" name="Picture 5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638" y="2359025"/>
            <a:ext cx="185737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0" name="Textplatzhalter 2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4775200" y="3863975"/>
            <a:ext cx="18716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Fire Fighting Unit System</a:t>
            </a:r>
          </a:p>
        </p:txBody>
      </p:sp>
      <p:sp>
        <p:nvSpPr>
          <p:cNvPr id="53261" name="Textplatzhalter 2"/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331788" y="5643563"/>
            <a:ext cx="1871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Solar Pumping System </a:t>
            </a:r>
          </a:p>
        </p:txBody>
      </p:sp>
      <p:sp>
        <p:nvSpPr>
          <p:cNvPr id="53262" name="Textplatzhalter 2"/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2560638" y="5645150"/>
            <a:ext cx="2443162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 Filtration Plant System: (RO &amp; UF)</a:t>
            </a:r>
          </a:p>
        </p:txBody>
      </p:sp>
      <p:pic>
        <p:nvPicPr>
          <p:cNvPr id="53263" name="Picture 7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6638" y="4216400"/>
            <a:ext cx="1714500" cy="1285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4" name="Picture 11" descr="ro1.JPG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5" t="12469" b="25182"/>
          <a:stretch>
            <a:fillRect/>
          </a:stretch>
        </p:blipFill>
        <p:spPr bwMode="auto">
          <a:xfrm>
            <a:off x="2560638" y="4216400"/>
            <a:ext cx="2357437" cy="1285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5" name="Rectangle 5"/>
          <p:cNvSpPr>
            <a:spLocks noChangeArrowheads="1"/>
          </p:cNvSpPr>
          <p:nvPr/>
        </p:nvSpPr>
        <p:spPr bwMode="auto">
          <a:xfrm>
            <a:off x="274638" y="2359025"/>
            <a:ext cx="396875" cy="2635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13</a:t>
            </a:r>
          </a:p>
        </p:txBody>
      </p:sp>
      <p:sp>
        <p:nvSpPr>
          <p:cNvPr id="53266" name="Rectangle 5"/>
          <p:cNvSpPr>
            <a:spLocks noChangeArrowheads="1"/>
          </p:cNvSpPr>
          <p:nvPr/>
        </p:nvSpPr>
        <p:spPr bwMode="auto">
          <a:xfrm>
            <a:off x="2560638" y="2359025"/>
            <a:ext cx="396875" cy="2635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14</a:t>
            </a:r>
          </a:p>
        </p:txBody>
      </p:sp>
      <p:sp>
        <p:nvSpPr>
          <p:cNvPr id="53267" name="Rectangle 5"/>
          <p:cNvSpPr>
            <a:spLocks noChangeArrowheads="1"/>
          </p:cNvSpPr>
          <p:nvPr/>
        </p:nvSpPr>
        <p:spPr bwMode="auto">
          <a:xfrm>
            <a:off x="4775200" y="2359025"/>
            <a:ext cx="396875" cy="2635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53268" name="Rectangle 5"/>
          <p:cNvSpPr>
            <a:spLocks noChangeArrowheads="1"/>
          </p:cNvSpPr>
          <p:nvPr/>
        </p:nvSpPr>
        <p:spPr bwMode="auto">
          <a:xfrm>
            <a:off x="274638" y="4216400"/>
            <a:ext cx="396875" cy="2635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16</a:t>
            </a:r>
          </a:p>
        </p:txBody>
      </p:sp>
      <p:sp>
        <p:nvSpPr>
          <p:cNvPr id="53269" name="Rectangle 5"/>
          <p:cNvSpPr>
            <a:spLocks noChangeArrowheads="1"/>
          </p:cNvSpPr>
          <p:nvPr/>
        </p:nvSpPr>
        <p:spPr bwMode="auto">
          <a:xfrm>
            <a:off x="2560638" y="4216400"/>
            <a:ext cx="396875" cy="2635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17</a:t>
            </a:r>
          </a:p>
        </p:txBody>
      </p:sp>
      <p:pic>
        <p:nvPicPr>
          <p:cNvPr id="53270" name="Picture 515" descr="Pict006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863" y="360362"/>
            <a:ext cx="923925" cy="149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71" name="Picture 49" descr="sub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13" y="371475"/>
            <a:ext cx="2071687" cy="1325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72" name="Textplatzhalter 2"/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274638" y="1860550"/>
            <a:ext cx="1871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Submersibles</a:t>
            </a:r>
          </a:p>
        </p:txBody>
      </p:sp>
      <p:sp>
        <p:nvSpPr>
          <p:cNvPr id="53273" name="Rectangle 5"/>
          <p:cNvSpPr>
            <a:spLocks noChangeArrowheads="1"/>
          </p:cNvSpPr>
          <p:nvPr/>
        </p:nvSpPr>
        <p:spPr bwMode="auto">
          <a:xfrm>
            <a:off x="233363" y="361950"/>
            <a:ext cx="282575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53274" name="Textplatzhalter 2"/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2887663" y="1931988"/>
            <a:ext cx="1873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KVP</a:t>
            </a:r>
          </a:p>
        </p:txBody>
      </p:sp>
      <p:sp>
        <p:nvSpPr>
          <p:cNvPr id="53275" name="Rectangle 11"/>
          <p:cNvSpPr>
            <a:spLocks noChangeArrowheads="1"/>
          </p:cNvSpPr>
          <p:nvPr/>
        </p:nvSpPr>
        <p:spPr bwMode="auto">
          <a:xfrm>
            <a:off x="2832100" y="360363"/>
            <a:ext cx="428625" cy="2825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53276" name="Textplatzhalter 2"/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4546600" y="1862138"/>
            <a:ext cx="1871663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ALTA </a:t>
            </a:r>
          </a:p>
        </p:txBody>
      </p:sp>
      <p:sp>
        <p:nvSpPr>
          <p:cNvPr id="53277" name="Rectangle 11"/>
          <p:cNvSpPr>
            <a:spLocks noChangeArrowheads="1"/>
          </p:cNvSpPr>
          <p:nvPr/>
        </p:nvSpPr>
        <p:spPr bwMode="auto">
          <a:xfrm>
            <a:off x="4046538" y="358775"/>
            <a:ext cx="428625" cy="2889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11</a:t>
            </a:r>
          </a:p>
        </p:txBody>
      </p:sp>
      <p:pic>
        <p:nvPicPr>
          <p:cNvPr id="53278" name="Picture 7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152" y="361950"/>
            <a:ext cx="428624" cy="1395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79" name="Picture 19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163" y="361950"/>
            <a:ext cx="63817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80" name="Rectangle 11"/>
          <p:cNvSpPr>
            <a:spLocks noChangeArrowheads="1"/>
          </p:cNvSpPr>
          <p:nvPr/>
        </p:nvSpPr>
        <p:spPr bwMode="auto">
          <a:xfrm>
            <a:off x="5189538" y="361950"/>
            <a:ext cx="428625" cy="2857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70707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en-US" sz="1400" b="1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53281" name="Textplatzhalter 2"/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5475288" y="1862138"/>
            <a:ext cx="187166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de-DE" altLang="en-US" sz="1200">
                <a:solidFill>
                  <a:srgbClr val="000000"/>
                </a:solidFill>
              </a:rPr>
              <a:t> B Pump</a:t>
            </a:r>
          </a:p>
        </p:txBody>
      </p:sp>
      <p:sp>
        <p:nvSpPr>
          <p:cNvPr id="37" name="Titel 1"/>
          <p:cNvSpPr txBox="1">
            <a:spLocks/>
          </p:cNvSpPr>
          <p:nvPr>
            <p:custDataLst>
              <p:tags r:id="rId12"/>
            </p:custDataLst>
          </p:nvPr>
        </p:nvSpPr>
        <p:spPr bwMode="auto">
          <a:xfrm>
            <a:off x="7176095" y="84137"/>
            <a:ext cx="3092450" cy="149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2100" b="0" dirty="0">
                <a:solidFill>
                  <a:srgbClr val="CB5833"/>
                </a:solidFill>
              </a:rPr>
              <a:t>KSB Pakistan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de-DE" sz="2100" dirty="0"/>
              <a:t>Product Portfolio </a:t>
            </a:r>
            <a:r>
              <a:rPr lang="de-DE" sz="2900" dirty="0"/>
              <a:t/>
            </a:r>
            <a:br>
              <a:rPr lang="de-DE" sz="2900" dirty="0"/>
            </a:b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4385369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Grafik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0" b="59407"/>
          <a:stretch/>
        </p:blipFill>
        <p:spPr bwMode="auto">
          <a:xfrm>
            <a:off x="-16892" y="-17313"/>
            <a:ext cx="6821991" cy="2462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Rectangle 32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2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800"/>
              </a:spcBef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4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2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77777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368CDE-CB2E-4F11-B369-D0BBBC2CF110}" type="slidenum">
              <a:rPr lang="en-GB" altLang="en-US" sz="8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30876" y="1061715"/>
            <a:ext cx="3384376" cy="414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8288" lvl="1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 charset="0"/>
                <a:cs typeface="Arial" charset="0"/>
              </a:rPr>
              <a:t>B Pumps, SNW/PNW</a:t>
            </a:r>
          </a:p>
          <a:p>
            <a:pPr marL="268288" lvl="1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 charset="0"/>
                <a:cs typeface="Arial" charset="0"/>
              </a:rPr>
              <a:t>Own Castings Pumps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Impellers / Propellers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Casings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Diffusers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Discharge Heads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Brackets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Bowls</a:t>
            </a:r>
            <a:endParaRPr lang="en-US" sz="700" b="1" dirty="0">
              <a:latin typeface="Arial" charset="0"/>
              <a:cs typeface="Arial" charset="0"/>
            </a:endParaRPr>
          </a:p>
          <a:p>
            <a:pPr marL="268288" lvl="1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Arial" charset="0"/>
                <a:cs typeface="Arial" charset="0"/>
              </a:rPr>
              <a:t>Exports Pump Parts</a:t>
            </a:r>
            <a:endParaRPr lang="en-US" sz="1400" dirty="0">
              <a:latin typeface="Arial" charset="0"/>
              <a:cs typeface="Arial" charset="0"/>
            </a:endParaRP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South Africa	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Germany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Saudi Arabia</a:t>
            </a:r>
          </a:p>
          <a:p>
            <a:pPr marL="725488" lvl="2" indent="-26670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Arial" charset="0"/>
                <a:cs typeface="Arial" charset="0"/>
              </a:rPr>
              <a:t>USA - GIW</a:t>
            </a:r>
          </a:p>
          <a:p>
            <a:pPr marL="630238" lvl="2" indent="-171450" defTabSz="954088"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500" dirty="0">
              <a:latin typeface="Arial" charset="0"/>
              <a:cs typeface="Arial" charset="0"/>
            </a:endParaRPr>
          </a:p>
          <a:p>
            <a:pPr marL="1588" lvl="1" defTabSz="954088">
              <a:spcBef>
                <a:spcPts val="800"/>
              </a:spcBef>
              <a:defRPr/>
            </a:pPr>
            <a:endParaRPr lang="en-US" sz="1400" b="1" u="sng" dirty="0">
              <a:latin typeface="Arial" charset="0"/>
              <a:cs typeface="Arial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6930876" y="125612"/>
            <a:ext cx="3456384" cy="12255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0" dirty="0">
                <a:solidFill>
                  <a:srgbClr val="CB5833"/>
                </a:solidFill>
              </a:rPr>
              <a:t>KSB Pakistan</a:t>
            </a:r>
          </a:p>
          <a:p>
            <a:r>
              <a:rPr lang="en-US" altLang="en-US" sz="2000" dirty="0"/>
              <a:t>Export </a:t>
            </a:r>
            <a:r>
              <a:rPr lang="de-DE" altLang="en-US" sz="2000" dirty="0"/>
              <a:t>Pump &amp; Parts: </a:t>
            </a:r>
            <a:endParaRPr lang="de-DE" altLang="en-US" dirty="0"/>
          </a:p>
        </p:txBody>
      </p:sp>
      <p:pic>
        <p:nvPicPr>
          <p:cNvPr id="6" name="Picture 23">
            <a:extLst>
              <a:ext uri="{FF2B5EF4-FFF2-40B4-BE49-F238E27FC236}">
                <a16:creationId xmlns:a16="http://schemas.microsoft.com/office/drawing/2014/main" xmlns="" id="{95DFDAF2-5096-4B11-AA25-F2E50424B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297" y="2444967"/>
            <a:ext cx="1752131" cy="362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5">
            <a:extLst>
              <a:ext uri="{FF2B5EF4-FFF2-40B4-BE49-F238E27FC236}">
                <a16:creationId xmlns:a16="http://schemas.microsoft.com/office/drawing/2014/main" xmlns="" id="{225BFEC4-70FA-4DC3-8D49-E76D18979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32" r="41444"/>
          <a:stretch>
            <a:fillRect/>
          </a:stretch>
        </p:blipFill>
        <p:spPr bwMode="auto">
          <a:xfrm>
            <a:off x="99391" y="2164043"/>
            <a:ext cx="1176228" cy="396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2" descr="image004">
            <a:extLst>
              <a:ext uri="{FF2B5EF4-FFF2-40B4-BE49-F238E27FC236}">
                <a16:creationId xmlns:a16="http://schemas.microsoft.com/office/drawing/2014/main" xmlns="" id="{19FF9228-7B26-4F38-A3CE-C6EE4D3F9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028" y="2717899"/>
            <a:ext cx="1958077" cy="1370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xmlns="" id="{90E9E4FE-4154-4CCB-8350-A05BFFF31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795" y="4262306"/>
            <a:ext cx="2095500" cy="136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6727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3QX7f1bEuNK2uUAesx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3QX7f1bEuNK2uUAesxQ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goTr1FDB0SFfwfyIPDyp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goTr1FDB0SFfwfyIPDy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N2KwPaWE0.SSDKGVmyc4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3QX7f1bEuNK2uUAesxQ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OGB_704.06cPiWgg1Oeb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PnfU2dQEyFIHHGCNud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0Xkc1AS4kqG.PrrpPAoy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8LGk4bT06Zk1bDyuNPY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VocYiWb0yOQO9OMhjJN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0Xkc1AS4kqG.PrrpPAoy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8LGk4bT06Zk1bDyuNPY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VocYiWb0yOQO9OMhjJN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OGB_704.06cPiWgg1Oeb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74BlrOhr0e19.U2dItYV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Hm_LLRHSSOVpQD3kp9AT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0Xkc1AS4kqG.PrrpPAoy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8LGk4bT06Zk1bDyuNPY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VocYiWb0yOQO9OMhjJ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OGB_704.06cPiWgg1Oeb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hEIgrQW0O8MRBAincG.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U3DQTD3UiJsMTdyon.N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0LvttXNQkuFXgKw2_nnZ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yhy4m8AUeHUveOChyC1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vvXf6T7s0KP7WLY2XiU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ktGeR2F06JI5hF0TGRU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rhBFIiuEeHuu3LbMpfB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PnfU2dQEyFIHHGCNudP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3QX7f1bEuNK2uUAesxQw"/>
</p:tagLst>
</file>

<file path=ppt/theme/theme1.xml><?xml version="1.0" encoding="utf-8"?>
<a:theme xmlns:a="http://schemas.openxmlformats.org/drawingml/2006/main" name="KSB slide for powerpoint 2007">
  <a:themeElements>
    <a:clrScheme name="Larissa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34B93"/>
      </a:accent1>
      <a:accent2>
        <a:srgbClr val="4E81B3"/>
      </a:accent2>
      <a:accent3>
        <a:srgbClr val="9AB7D4"/>
      </a:accent3>
      <a:accent4>
        <a:srgbClr val="CDDBE9"/>
      </a:accent4>
      <a:accent5>
        <a:srgbClr val="C9C9C9"/>
      </a:accent5>
      <a:accent6>
        <a:srgbClr val="FF571F"/>
      </a:accent6>
      <a:hlink>
        <a:srgbClr val="034B93"/>
      </a:hlink>
      <a:folHlink>
        <a:srgbClr val="9AB7D4"/>
      </a:folHlink>
    </a:clrScheme>
    <a:fontScheme name="Designschriften KS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lIns="72000" tIns="72000" rIns="72000" bIns="72000"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Custom Color 1">
      <a:srgbClr val="707070"/>
    </a:custClr>
    <a:custClr name="Custom Color 2">
      <a:srgbClr val="898989"/>
    </a:custClr>
    <a:custClr name="Custom Color 3">
      <a:srgbClr val="A0A0A0"/>
    </a:custClr>
    <a:custClr name="Custom Color 4">
      <a:srgbClr val="DCDCDC"/>
    </a:custClr>
    <a:custClr name="Custom Color 5">
      <a:srgbClr val="EEEEEE"/>
    </a:custClr>
    <a:custClr name="Custom Color 6">
      <a:srgbClr val="E5EDF4"/>
    </a:custClr>
    <a:custClr name="Custom Color 7">
      <a:srgbClr val="B3C9DE"/>
    </a:custClr>
    <a:custClr name="Custom Color 8">
      <a:srgbClr val="81A5C9"/>
    </a:custClr>
  </a:custClr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f7cc5508-6ccc-43be-9ef1-e546208919c4" xsi:nil="true"/>
    <PublishingExpirationDate xmlns="http://schemas.microsoft.com/sharepoint/v3" xsi:nil="true"/>
    <PublishingStartDate xmlns="http://schemas.microsoft.com/sharepoint/v3" xsi:nil="true"/>
    <_dlc_DocId xmlns="f7cc5508-6ccc-43be-9ef1-e546208919c4">ZH6HHKYN2TRY-820434222-45</_dlc_DocId>
    <_dlc_DocIdUrl xmlns="f7cc5508-6ccc-43be-9ef1-e546208919c4">
      <Url>http://intranet.intern.ksb.com/English/AboutKSB/group/comppres/_layouts/15/DocIdRedir.aspx?ID=ZH6HHKYN2TRY-820434222-45</Url>
      <Description>ZH6HHKYN2TRY-820434222-45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8AB2760D9CF458161724CDE73676E" ma:contentTypeVersion="10" ma:contentTypeDescription="Create a new document." ma:contentTypeScope="" ma:versionID="64c1bc0af320b8d1b4a4e07ea28db816">
  <xsd:schema xmlns:xsd="http://www.w3.org/2001/XMLSchema" xmlns:xs="http://www.w3.org/2001/XMLSchema" xmlns:p="http://schemas.microsoft.com/office/2006/metadata/properties" xmlns:ns1="http://schemas.microsoft.com/sharepoint/v3" xmlns:ns2="f7cc5508-6ccc-43be-9ef1-e546208919c4" targetNamespace="http://schemas.microsoft.com/office/2006/metadata/properties" ma:root="true" ma:fieldsID="276d5d331279a56f9b037d079ed88373" ns1:_="" ns2:_="">
    <xsd:import namespace="http://schemas.microsoft.com/sharepoint/v3"/>
    <xsd:import namespace="f7cc5508-6ccc-43be-9ef1-e546208919c4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4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 ma:readOnly="false">
      <xsd:simpleType>
        <xsd:restriction base="dms:Unknown"/>
      </xsd:simpleType>
    </xsd:element>
    <xsd:element name="PublishingExpirationDate" ma:index="5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cc5508-6ccc-43be-9ef1-e546208919c4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fals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4A4E5D-7CA9-44FD-9CFB-E8C190E2AB0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A9F9DBD-5858-4F84-82B5-38624362CE4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f7cc5508-6ccc-43be-9ef1-e546208919c4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46D443-9F6B-430F-A9A3-9A7103E921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7cc5508-6ccc-43be-9ef1-e546208919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5823AE8-3D8C-4053-8E2A-C801C510C0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KSB slide for powerpoint 2007</Template>
  <TotalTime>2065</TotalTime>
  <Words>553</Words>
  <Application>Microsoft Office PowerPoint</Application>
  <PresentationFormat>Custom</PresentationFormat>
  <Paragraphs>205</Paragraphs>
  <Slides>13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KSB slide for powerpoint 2007</vt:lpstr>
      <vt:lpstr>think-cell Slide</vt:lpstr>
      <vt:lpstr>think-cell Folie</vt:lpstr>
      <vt:lpstr>Photo Editor Photo</vt:lpstr>
      <vt:lpstr>KSB Pumps Company Limited-Pakistan    Corporate Briefing Session (CBS-2022)</vt:lpstr>
      <vt:lpstr>KSB Worldwide Being Global Means Being Closer</vt:lpstr>
      <vt:lpstr>Markets Areas Products for a variety of Applications</vt:lpstr>
      <vt:lpstr>KSB Pakistan Overview </vt:lpstr>
      <vt:lpstr>PowerPoint Presentation</vt:lpstr>
      <vt:lpstr>KSB Pakistan Factory Manufacturing at a Glance</vt:lpstr>
      <vt:lpstr>KSB Pakistan Product Portfolio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Thank You</vt:lpstr>
    </vt:vector>
  </TitlesOfParts>
  <Company>KSB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ilyasai</dc:creator>
  <cp:lastModifiedBy>Imran Ali HR</cp:lastModifiedBy>
  <cp:revision>402</cp:revision>
  <cp:lastPrinted>2022-02-21T09:15:48Z</cp:lastPrinted>
  <dcterms:created xsi:type="dcterms:W3CDTF">2014-02-19T08:52:32Z</dcterms:created>
  <dcterms:modified xsi:type="dcterms:W3CDTF">2022-02-23T07:39:12Z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0x0101008E98AB2760D9CF458161724CDE73676E</vt:lpwstr>
  </property>
  <property fmtid="{D5CDD505-2E9C-101B-9397-08002B2CF9AE}" pid="3" name="_dlc_DocIdItemGuid">
    <vt:lpwstr>9163a55e-227c-4114-807f-de754c40bc9c</vt:lpwstr>
  </property>
</Properties>
</file>